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97" r:id="rId4"/>
    <p:sldId id="269" r:id="rId5"/>
    <p:sldId id="298" r:id="rId6"/>
    <p:sldId id="306" r:id="rId7"/>
    <p:sldId id="296" r:id="rId8"/>
    <p:sldId id="299" r:id="rId9"/>
    <p:sldId id="300" r:id="rId10"/>
    <p:sldId id="301" r:id="rId11"/>
    <p:sldId id="302" r:id="rId12"/>
    <p:sldId id="303" r:id="rId13"/>
    <p:sldId id="304" r:id="rId14"/>
    <p:sldId id="305" r:id="rId15"/>
    <p:sldId id="312" r:id="rId16"/>
    <p:sldId id="307" r:id="rId17"/>
    <p:sldId id="313" r:id="rId18"/>
    <p:sldId id="308" r:id="rId19"/>
    <p:sldId id="309" r:id="rId20"/>
    <p:sldId id="310" r:id="rId21"/>
    <p:sldId id="311"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40C421-8A0A-415C-AC67-74759EDC29FC}">
          <p14:sldIdLst>
            <p14:sldId id="257"/>
            <p14:sldId id="278"/>
            <p14:sldId id="297"/>
            <p14:sldId id="269"/>
            <p14:sldId id="298"/>
            <p14:sldId id="306"/>
            <p14:sldId id="296"/>
            <p14:sldId id="299"/>
            <p14:sldId id="300"/>
            <p14:sldId id="301"/>
            <p14:sldId id="302"/>
            <p14:sldId id="303"/>
            <p14:sldId id="304"/>
            <p14:sldId id="305"/>
            <p14:sldId id="312"/>
            <p14:sldId id="307"/>
            <p14:sldId id="313"/>
            <p14:sldId id="308"/>
            <p14:sldId id="309"/>
            <p14:sldId id="310"/>
            <p14:sldId id="311"/>
            <p14:sldId id="295"/>
          </p14:sldIdLst>
        </p14:section>
        <p14:section name="Untitled Section" id="{075EDBD7-459D-4F5B-9AD8-9316DEA96C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307A-D473-2D73-8BA2-D7FF10C71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FDF691-B28A-8A95-1BE5-CFAD736B0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FEC5756-A627-FBA5-FC48-0228E446025C}"/>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5" name="Footer Placeholder 4">
            <a:extLst>
              <a:ext uri="{FF2B5EF4-FFF2-40B4-BE49-F238E27FC236}">
                <a16:creationId xmlns:a16="http://schemas.microsoft.com/office/drawing/2014/main" id="{561EA4AC-E231-87DC-968B-7F4C11478D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683DE5-8194-FE1F-B784-06E6277E4297}"/>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403857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4DE2-8259-74ED-6C35-3B618E32E1D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83AEE07-2CE6-353D-2989-4C3AC72C2E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C2C5BC-7563-FE3B-B0FC-1CC76572B921}"/>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5" name="Footer Placeholder 4">
            <a:extLst>
              <a:ext uri="{FF2B5EF4-FFF2-40B4-BE49-F238E27FC236}">
                <a16:creationId xmlns:a16="http://schemas.microsoft.com/office/drawing/2014/main" id="{745761D4-4A6C-7AA7-CE72-6960AC5375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6C9DD7-54AE-ACDD-119A-FC221FF8D774}"/>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09130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37624-AC28-2148-A146-6211F357B6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358CD49-BB6A-6E85-B3AA-BA7851507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ACD6AF-9E58-2C53-17E8-CF9855A5901E}"/>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5" name="Footer Placeholder 4">
            <a:extLst>
              <a:ext uri="{FF2B5EF4-FFF2-40B4-BE49-F238E27FC236}">
                <a16:creationId xmlns:a16="http://schemas.microsoft.com/office/drawing/2014/main" id="{2D6391E8-B1E0-ABEC-32E1-DB96E634FB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FA8372-5B7D-3E55-CF3B-23046D5DE120}"/>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88239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29A9-FD01-57C7-C0DF-227D6316638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BC2B88-4B95-7BBA-C3F2-5213F05E3C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2B9E06B-B41E-A003-3AC2-668912BE467F}"/>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5" name="Footer Placeholder 4">
            <a:extLst>
              <a:ext uri="{FF2B5EF4-FFF2-40B4-BE49-F238E27FC236}">
                <a16:creationId xmlns:a16="http://schemas.microsoft.com/office/drawing/2014/main" id="{F20024B9-95A1-7EAA-86C5-013DB2C89D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A0DC3D-D99D-69F7-7277-8E8EE5E24C4C}"/>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96214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29D1-07DD-1D35-AFE4-E2AE37FBE2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A8158FE-D49A-0D17-4415-A006E86A43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F09050-CD3E-DE9F-3541-C695722F240A}"/>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5" name="Footer Placeholder 4">
            <a:extLst>
              <a:ext uri="{FF2B5EF4-FFF2-40B4-BE49-F238E27FC236}">
                <a16:creationId xmlns:a16="http://schemas.microsoft.com/office/drawing/2014/main" id="{D8AA523A-44A0-7B47-F622-5507766946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72FC21-1559-FB52-0529-71D48DB472E4}"/>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179979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B78A-BBFB-EAB7-38E0-96805B5E7DE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A9716B0-3811-1EDA-B703-6B6DBB5B02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688028D-6771-45AA-DD98-D17D148EC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CC1A057-A3E7-E5F1-5C5F-D7244B8EA9C0}"/>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6" name="Footer Placeholder 5">
            <a:extLst>
              <a:ext uri="{FF2B5EF4-FFF2-40B4-BE49-F238E27FC236}">
                <a16:creationId xmlns:a16="http://schemas.microsoft.com/office/drawing/2014/main" id="{070C87D2-C891-BC2D-EEAF-9B9D9E2C1C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891F52F-12C7-8B20-1CA5-50FAE057AC2D}"/>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383928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F6A8-17CB-AE10-6B43-0012B93393E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4983A5-948C-886A-8134-84D1475BB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A08204-FCB1-CEDE-FC2C-C11252A13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B684E87-E6B8-0C19-A9BD-B4861B6844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96D96D-51B1-5962-1DDE-FE092F0F85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E88662E-06B8-7F0A-8475-CEE69868B725}"/>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8" name="Footer Placeholder 7">
            <a:extLst>
              <a:ext uri="{FF2B5EF4-FFF2-40B4-BE49-F238E27FC236}">
                <a16:creationId xmlns:a16="http://schemas.microsoft.com/office/drawing/2014/main" id="{5FB0443D-9116-BE2D-216E-22A0DCEA53C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ACA9462-4898-057B-5161-27D60C53DA9E}"/>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116951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4E3A-6A05-4C9D-2353-78B6C2B49BD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CE90B2D-7EEC-B136-9E82-3F368A78152E}"/>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4" name="Footer Placeholder 3">
            <a:extLst>
              <a:ext uri="{FF2B5EF4-FFF2-40B4-BE49-F238E27FC236}">
                <a16:creationId xmlns:a16="http://schemas.microsoft.com/office/drawing/2014/main" id="{E6E13F14-DF73-54C3-B4E3-06152B17955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7D1ED87-EB38-CAE1-9B19-B24A5432F34B}"/>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8251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3D765-4467-F229-2A0C-6C8FC02179AD}"/>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3" name="Footer Placeholder 2">
            <a:extLst>
              <a:ext uri="{FF2B5EF4-FFF2-40B4-BE49-F238E27FC236}">
                <a16:creationId xmlns:a16="http://schemas.microsoft.com/office/drawing/2014/main" id="{FCDBA297-0476-0132-3A8E-B4AE7405295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B2CA486-B9E8-F290-EDBB-1F3DA6BBAE7A}"/>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308936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24C4-8BF9-E059-4376-97EE75B4E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F29C07D-38AA-388B-A37E-A6B4A0EA9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52FBF1A-6618-DAB0-6F24-9DF684DCD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37442-AA4B-E5EE-2966-A6471F31D102}"/>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6" name="Footer Placeholder 5">
            <a:extLst>
              <a:ext uri="{FF2B5EF4-FFF2-40B4-BE49-F238E27FC236}">
                <a16:creationId xmlns:a16="http://schemas.microsoft.com/office/drawing/2014/main" id="{307BE9B4-53A3-8E12-2F10-7C1A8F052E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9AD8D8-1601-D725-49DA-82EC618A5F63}"/>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62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9794-C8A6-C091-5B60-7F3A432EF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8086770-695E-C1E7-34BC-F2CB365F2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8CD08A9-F0DB-A6B8-0E36-F1D37A76D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47D55-1F34-AC23-6690-DB55B0AEB4FB}"/>
              </a:ext>
            </a:extLst>
          </p:cNvPr>
          <p:cNvSpPr>
            <a:spLocks noGrp="1"/>
          </p:cNvSpPr>
          <p:nvPr>
            <p:ph type="dt" sz="half" idx="10"/>
          </p:nvPr>
        </p:nvSpPr>
        <p:spPr/>
        <p:txBody>
          <a:bodyPr/>
          <a:lstStyle/>
          <a:p>
            <a:fld id="{9F29D452-9DAF-4963-B5B6-DB37BE0FC272}" type="datetimeFigureOut">
              <a:rPr lang="en-AU" smtClean="0"/>
              <a:t>13/02/2024</a:t>
            </a:fld>
            <a:endParaRPr lang="en-AU"/>
          </a:p>
        </p:txBody>
      </p:sp>
      <p:sp>
        <p:nvSpPr>
          <p:cNvPr id="6" name="Footer Placeholder 5">
            <a:extLst>
              <a:ext uri="{FF2B5EF4-FFF2-40B4-BE49-F238E27FC236}">
                <a16:creationId xmlns:a16="http://schemas.microsoft.com/office/drawing/2014/main" id="{411096DD-8890-D38B-343B-6FBBE7D1C1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FFC8AA-211E-E224-B273-1EB62F3BA49A}"/>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516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619A2-C758-A7AA-8EAD-04CBB045A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808F96-36F6-6576-BF8C-B751400C9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8041C9-59D0-135F-CCC9-28BB332A7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29D452-9DAF-4963-B5B6-DB37BE0FC272}" type="datetimeFigureOut">
              <a:rPr lang="en-AU" smtClean="0"/>
              <a:t>13/02/2024</a:t>
            </a:fld>
            <a:endParaRPr lang="en-AU"/>
          </a:p>
        </p:txBody>
      </p:sp>
      <p:sp>
        <p:nvSpPr>
          <p:cNvPr id="5" name="Footer Placeholder 4">
            <a:extLst>
              <a:ext uri="{FF2B5EF4-FFF2-40B4-BE49-F238E27FC236}">
                <a16:creationId xmlns:a16="http://schemas.microsoft.com/office/drawing/2014/main" id="{71E4C7D1-5562-B7AE-9267-ED5B1E22A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C71273B-4BF5-D73B-B312-7641551E4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4B4405-A7EF-4DDF-9038-A1FD3D31D442}" type="slidenum">
              <a:rPr lang="en-AU" smtClean="0"/>
              <a:t>‹#›</a:t>
            </a:fld>
            <a:endParaRPr lang="en-AU"/>
          </a:p>
        </p:txBody>
      </p:sp>
    </p:spTree>
    <p:extLst>
      <p:ext uri="{BB962C8B-B14F-4D97-AF65-F5344CB8AC3E}">
        <p14:creationId xmlns:p14="http://schemas.microsoft.com/office/powerpoint/2010/main" val="209555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xW4YB6fVvJo?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2601966"/>
          </a:xfrm>
        </p:spPr>
        <p:txBody>
          <a:bodyPr/>
          <a:lstStyle/>
          <a:p>
            <a:r>
              <a:rPr lang="en-AU" dirty="0">
                <a:solidFill>
                  <a:schemeClr val="bg2"/>
                </a:solidFill>
                <a:latin typeface="Algerian" panose="04020705040A02060702" pitchFamily="82" charset="0"/>
              </a:rPr>
              <a:t>Psalm Enchanted Evening</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4107891"/>
            <a:ext cx="9144000" cy="1655762"/>
          </a:xfrm>
        </p:spPr>
        <p:txBody>
          <a:bodyPr>
            <a:noAutofit/>
          </a:bodyPr>
          <a:lstStyle/>
          <a:p>
            <a:r>
              <a:rPr lang="en-AU" sz="4000" dirty="0">
                <a:solidFill>
                  <a:schemeClr val="bg2"/>
                </a:solidFill>
                <a:latin typeface="Algerian" panose="04020705040A02060702" pitchFamily="82" charset="0"/>
              </a:rPr>
              <a:t>Psalms book </a:t>
            </a:r>
            <a:r>
              <a:rPr lang="en-AU" sz="4000" dirty="0" err="1">
                <a:solidFill>
                  <a:schemeClr val="bg2"/>
                </a:solidFill>
                <a:latin typeface="Algerian" panose="04020705040A02060702" pitchFamily="82" charset="0"/>
              </a:rPr>
              <a:t>i</a:t>
            </a:r>
            <a:endParaRPr lang="en-AU" sz="4000" dirty="0">
              <a:solidFill>
                <a:schemeClr val="bg2"/>
              </a:solidFill>
              <a:latin typeface="Algerian" panose="04020705040A02060702" pitchFamily="82" charset="0"/>
            </a:endParaRPr>
          </a:p>
        </p:txBody>
      </p:sp>
    </p:spTree>
    <p:extLst>
      <p:ext uri="{BB962C8B-B14F-4D97-AF65-F5344CB8AC3E}">
        <p14:creationId xmlns:p14="http://schemas.microsoft.com/office/powerpoint/2010/main" val="55664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lang="en-AU" sz="3200" dirty="0">
                <a:solidFill>
                  <a:schemeClr val="bg2"/>
                </a:solidFill>
                <a:latin typeface="+mj-lt"/>
              </a:rPr>
              <a:t>Blessed is the man ………. </a:t>
            </a:r>
          </a:p>
          <a:p>
            <a:pPr algn="l"/>
            <a:endParaRPr lang="en-US" sz="3200" b="0" i="0" dirty="0">
              <a:solidFill>
                <a:schemeClr val="bg2"/>
              </a:solidFill>
              <a:effectLst/>
              <a:latin typeface="+mj-lt"/>
            </a:endParaRPr>
          </a:p>
          <a:p>
            <a:pPr algn="l"/>
            <a:r>
              <a:rPr lang="en-US" sz="3200" b="0" i="0" dirty="0">
                <a:solidFill>
                  <a:schemeClr val="bg2"/>
                </a:solidFill>
                <a:effectLst/>
                <a:latin typeface="+mj-lt"/>
              </a:rPr>
              <a:t>This word “</a:t>
            </a:r>
            <a:r>
              <a:rPr lang="en-US" sz="3200" b="0" i="1" dirty="0" err="1">
                <a:solidFill>
                  <a:schemeClr val="bg2"/>
                </a:solidFill>
                <a:effectLst/>
                <a:latin typeface="+mj-lt"/>
              </a:rPr>
              <a:t>esher</a:t>
            </a:r>
            <a:r>
              <a:rPr lang="en-US" sz="3200" b="0" i="0" dirty="0">
                <a:solidFill>
                  <a:schemeClr val="bg2"/>
                </a:solidFill>
                <a:effectLst/>
                <a:latin typeface="+mj-lt"/>
              </a:rPr>
              <a:t>” comes from the root word, “</a:t>
            </a:r>
            <a:r>
              <a:rPr lang="en-US" sz="3200" b="0" i="1" dirty="0" err="1">
                <a:solidFill>
                  <a:schemeClr val="bg2"/>
                </a:solidFill>
                <a:effectLst/>
                <a:latin typeface="+mj-lt"/>
              </a:rPr>
              <a:t>ashar</a:t>
            </a:r>
            <a:r>
              <a:rPr lang="en-US" sz="3200" b="0" i="0" dirty="0">
                <a:solidFill>
                  <a:schemeClr val="bg2"/>
                </a:solidFill>
                <a:effectLst/>
                <a:latin typeface="+mj-lt"/>
              </a:rPr>
              <a:t>”</a:t>
            </a:r>
            <a:endParaRPr lang="en-US" sz="3200" dirty="0">
              <a:solidFill>
                <a:schemeClr val="bg2"/>
              </a:solidFill>
              <a:latin typeface="+mj-lt"/>
            </a:endParaRPr>
          </a:p>
          <a:p>
            <a:pPr algn="l"/>
            <a:endParaRPr lang="en-US" sz="3200" b="0" i="0" dirty="0">
              <a:solidFill>
                <a:schemeClr val="bg2"/>
              </a:solidFill>
              <a:effectLst/>
              <a:latin typeface="+mj-lt"/>
            </a:endParaRPr>
          </a:p>
          <a:p>
            <a:pPr algn="l"/>
            <a:r>
              <a:rPr lang="en-US" sz="3200" b="0" i="0" dirty="0">
                <a:solidFill>
                  <a:schemeClr val="bg2"/>
                </a:solidFill>
                <a:effectLst/>
                <a:latin typeface="+mj-lt"/>
              </a:rPr>
              <a:t>The basic definition of this root word is “to go or to go straight, to go on, to advance” </a:t>
            </a:r>
            <a:endParaRPr lang="en-AU" sz="3200" dirty="0">
              <a:solidFill>
                <a:schemeClr val="bg2"/>
              </a:solidFill>
              <a:latin typeface="+mj-lt"/>
            </a:endParaRPr>
          </a:p>
          <a:p>
            <a:pPr algn="l"/>
            <a:endParaRPr lang="en-AU" sz="4000" dirty="0">
              <a:solidFill>
                <a:schemeClr val="bg2"/>
              </a:solidFill>
              <a:latin typeface="+mj-lt"/>
            </a:endParaRPr>
          </a:p>
        </p:txBody>
      </p:sp>
    </p:spTree>
    <p:extLst>
      <p:ext uri="{BB962C8B-B14F-4D97-AF65-F5344CB8AC3E}">
        <p14:creationId xmlns:p14="http://schemas.microsoft.com/office/powerpoint/2010/main" val="355373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lang="en-AU" sz="3200" dirty="0">
                <a:solidFill>
                  <a:schemeClr val="bg2"/>
                </a:solidFill>
                <a:latin typeface="+mj-lt"/>
              </a:rPr>
              <a:t>Blessed is the man ………. </a:t>
            </a:r>
          </a:p>
          <a:p>
            <a:pPr algn="l"/>
            <a:endParaRPr lang="en-US" sz="3200" b="0" i="0" dirty="0">
              <a:solidFill>
                <a:schemeClr val="bg2"/>
              </a:solidFill>
              <a:effectLst/>
              <a:latin typeface="+mj-lt"/>
            </a:endParaRPr>
          </a:p>
          <a:p>
            <a:pPr algn="l"/>
            <a:r>
              <a:rPr lang="en-AU" sz="3200" b="0" i="0" dirty="0">
                <a:solidFill>
                  <a:schemeClr val="bg2"/>
                </a:solidFill>
                <a:effectLst/>
                <a:latin typeface="+mj-lt"/>
              </a:rPr>
              <a:t>Summary: </a:t>
            </a:r>
          </a:p>
          <a:p>
            <a:pPr algn="l"/>
            <a:r>
              <a:rPr lang="en-AU" sz="3200" b="0" i="0" dirty="0">
                <a:solidFill>
                  <a:schemeClr val="bg2"/>
                </a:solidFill>
                <a:effectLst/>
                <a:latin typeface="+mj-lt"/>
              </a:rPr>
              <a:t>To be blessed is be the object of God’s favour, to move forward and advance in a straight line in the framework of that favour </a:t>
            </a:r>
            <a:r>
              <a:rPr lang="en-AU" sz="3200" dirty="0">
                <a:solidFill>
                  <a:schemeClr val="bg2"/>
                </a:solidFill>
                <a:latin typeface="+mj-lt"/>
              </a:rPr>
              <a:t>as we make progress through our </a:t>
            </a:r>
            <a:r>
              <a:rPr lang="en-AU" sz="3200" b="0" i="0" dirty="0">
                <a:solidFill>
                  <a:schemeClr val="bg2"/>
                </a:solidFill>
                <a:effectLst/>
                <a:latin typeface="+mj-lt"/>
              </a:rPr>
              <a:t>life in the Spirit</a:t>
            </a:r>
            <a:endParaRPr lang="en-AU" sz="3200" dirty="0">
              <a:solidFill>
                <a:schemeClr val="bg2"/>
              </a:solidFill>
              <a:latin typeface="+mj-lt"/>
            </a:endParaRPr>
          </a:p>
          <a:p>
            <a:pPr algn="l"/>
            <a:endParaRPr lang="en-AU" sz="4000" dirty="0">
              <a:solidFill>
                <a:schemeClr val="bg2"/>
              </a:solidFill>
              <a:latin typeface="+mj-lt"/>
            </a:endParaRPr>
          </a:p>
        </p:txBody>
      </p:sp>
    </p:spTree>
    <p:extLst>
      <p:ext uri="{BB962C8B-B14F-4D97-AF65-F5344CB8AC3E}">
        <p14:creationId xmlns:p14="http://schemas.microsoft.com/office/powerpoint/2010/main" val="163181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lang="en-AU" sz="3200" dirty="0">
                <a:solidFill>
                  <a:schemeClr val="bg2"/>
                </a:solidFill>
                <a:latin typeface="+mj-lt"/>
              </a:rPr>
              <a:t>Leah at the birth of her second son by </a:t>
            </a:r>
            <a:r>
              <a:rPr lang="en-AU" sz="3200" dirty="0" err="1">
                <a:solidFill>
                  <a:schemeClr val="bg2"/>
                </a:solidFill>
                <a:latin typeface="+mj-lt"/>
              </a:rPr>
              <a:t>Zilpah</a:t>
            </a:r>
            <a:r>
              <a:rPr lang="en-AU" sz="3200" dirty="0">
                <a:solidFill>
                  <a:schemeClr val="bg2"/>
                </a:solidFill>
                <a:latin typeface="+mj-lt"/>
              </a:rPr>
              <a:t>:</a:t>
            </a:r>
          </a:p>
          <a:p>
            <a:pPr algn="l"/>
            <a:endParaRPr lang="en-US" sz="3200" b="0" i="0" dirty="0">
              <a:solidFill>
                <a:schemeClr val="bg2"/>
              </a:solidFill>
              <a:effectLst/>
              <a:latin typeface="+mj-lt"/>
            </a:endParaRPr>
          </a:p>
          <a:p>
            <a:pPr algn="l"/>
            <a:r>
              <a:rPr lang="en-US" sz="3200" b="0" i="0" dirty="0">
                <a:solidFill>
                  <a:schemeClr val="bg2"/>
                </a:solidFill>
                <a:effectLst/>
                <a:latin typeface="+mj-lt"/>
              </a:rPr>
              <a:t> “I am </a:t>
            </a:r>
            <a:r>
              <a:rPr lang="en-US" sz="3200" i="0" u="sng" dirty="0">
                <a:solidFill>
                  <a:schemeClr val="bg2"/>
                </a:solidFill>
                <a:effectLst/>
                <a:latin typeface="+mj-lt"/>
              </a:rPr>
              <a:t>happy</a:t>
            </a:r>
            <a:r>
              <a:rPr lang="en-US" sz="3200" b="0" i="0" dirty="0">
                <a:solidFill>
                  <a:schemeClr val="bg2"/>
                </a:solidFill>
                <a:effectLst/>
                <a:latin typeface="+mj-lt"/>
              </a:rPr>
              <a:t>, for the daughters will call me </a:t>
            </a:r>
            <a:r>
              <a:rPr lang="en-US" sz="3200" b="0" i="0" u="sng" dirty="0">
                <a:solidFill>
                  <a:schemeClr val="bg2"/>
                </a:solidFill>
                <a:effectLst/>
                <a:latin typeface="+mj-lt"/>
              </a:rPr>
              <a:t>blessed</a:t>
            </a:r>
            <a:r>
              <a:rPr lang="en-US" sz="3200" b="0" i="0" dirty="0">
                <a:solidFill>
                  <a:schemeClr val="bg2"/>
                </a:solidFill>
                <a:effectLst/>
                <a:latin typeface="+mj-lt"/>
              </a:rPr>
              <a:t>.” </a:t>
            </a:r>
          </a:p>
          <a:p>
            <a:pPr algn="l"/>
            <a:endParaRPr lang="en-US" sz="3200" dirty="0">
              <a:solidFill>
                <a:schemeClr val="bg2"/>
              </a:solidFill>
              <a:latin typeface="+mj-lt"/>
            </a:endParaRPr>
          </a:p>
          <a:p>
            <a:pPr algn="l"/>
            <a:r>
              <a:rPr lang="en-US" sz="3200" b="0" i="0" dirty="0">
                <a:solidFill>
                  <a:schemeClr val="bg2"/>
                </a:solidFill>
                <a:effectLst/>
                <a:latin typeface="+mj-lt"/>
              </a:rPr>
              <a:t>Jacob’s eighth son, born to him through </a:t>
            </a:r>
            <a:r>
              <a:rPr lang="en-US" sz="3200" b="0" i="0" dirty="0" err="1">
                <a:solidFill>
                  <a:schemeClr val="bg2"/>
                </a:solidFill>
                <a:effectLst/>
                <a:latin typeface="+mj-lt"/>
              </a:rPr>
              <a:t>Zilpah</a:t>
            </a:r>
            <a:r>
              <a:rPr lang="en-US" sz="3200" b="0" i="0" dirty="0">
                <a:solidFill>
                  <a:schemeClr val="bg2"/>
                </a:solidFill>
                <a:effectLst/>
                <a:latin typeface="+mj-lt"/>
              </a:rPr>
              <a:t>, the maid of Leah, and Leah named him Asher, literally the bringer of happiness</a:t>
            </a:r>
            <a:endParaRPr lang="en-AU" sz="3200" dirty="0">
              <a:solidFill>
                <a:schemeClr val="bg2"/>
              </a:solidFill>
              <a:latin typeface="+mj-lt"/>
            </a:endParaRPr>
          </a:p>
        </p:txBody>
      </p:sp>
    </p:spTree>
    <p:extLst>
      <p:ext uri="{BB962C8B-B14F-4D97-AF65-F5344CB8AC3E}">
        <p14:creationId xmlns:p14="http://schemas.microsoft.com/office/powerpoint/2010/main" val="244379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lang="en-US" sz="3200" b="0" i="0" dirty="0">
                <a:solidFill>
                  <a:schemeClr val="bg2"/>
                </a:solidFill>
                <a:effectLst/>
                <a:latin typeface="+mj-lt"/>
              </a:rPr>
              <a:t>The man of God is blessed and happy to be on the straight path of God, delighting in His laws and ways. </a:t>
            </a:r>
          </a:p>
          <a:p>
            <a:pPr algn="l"/>
            <a:endParaRPr lang="en-US" sz="3200" b="0" i="0" dirty="0">
              <a:solidFill>
                <a:schemeClr val="bg2"/>
              </a:solidFill>
              <a:effectLst/>
              <a:latin typeface="+mj-lt"/>
            </a:endParaRPr>
          </a:p>
          <a:p>
            <a:pPr algn="l"/>
            <a:r>
              <a:rPr lang="en-US" sz="3200" b="0" i="0" dirty="0">
                <a:solidFill>
                  <a:schemeClr val="bg2"/>
                </a:solidFill>
                <a:effectLst/>
                <a:latin typeface="+mj-lt"/>
              </a:rPr>
              <a:t>His roots will go deep in God and not be swayed by the wicked. </a:t>
            </a:r>
          </a:p>
          <a:p>
            <a:pPr algn="l"/>
            <a:endParaRPr lang="en-US" sz="3200" dirty="0">
              <a:solidFill>
                <a:schemeClr val="bg2"/>
              </a:solidFill>
              <a:latin typeface="+mj-lt"/>
            </a:endParaRPr>
          </a:p>
          <a:p>
            <a:pPr algn="l"/>
            <a:r>
              <a:rPr lang="en-US" sz="3200" dirty="0">
                <a:solidFill>
                  <a:schemeClr val="bg2"/>
                </a:solidFill>
                <a:latin typeface="+mj-lt"/>
              </a:rPr>
              <a:t>The walk of the wicked, the path of sinners, and the seat of scoffers ………. the man who is blessed has turned his back on.</a:t>
            </a:r>
            <a:endParaRPr lang="en-AU" sz="3200" dirty="0">
              <a:solidFill>
                <a:schemeClr val="bg2"/>
              </a:solidFill>
              <a:latin typeface="+mj-lt"/>
            </a:endParaRPr>
          </a:p>
        </p:txBody>
      </p:sp>
    </p:spTree>
    <p:extLst>
      <p:ext uri="{BB962C8B-B14F-4D97-AF65-F5344CB8AC3E}">
        <p14:creationId xmlns:p14="http://schemas.microsoft.com/office/powerpoint/2010/main" val="286141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kumimoji="0" lang="en-US" sz="3200" b="0" i="1" u="none" strike="noStrike" kern="1200" cap="none" spc="0" normalizeH="0" baseline="0" noProof="0" dirty="0">
                <a:ln>
                  <a:noFill/>
                </a:ln>
                <a:solidFill>
                  <a:srgbClr val="E8E8E8"/>
                </a:solidFill>
                <a:effectLst/>
                <a:uLnTx/>
                <a:uFillTx/>
                <a:latin typeface="Aptos Display" panose="02110004020202020204"/>
                <a:ea typeface="+mn-ea"/>
                <a:cs typeface="+mn-cs"/>
              </a:rPr>
              <a:t>“</a:t>
            </a:r>
            <a:r>
              <a:rPr kumimoji="0" lang="en-US" sz="3200" b="1" i="1" u="none" strike="noStrike" kern="1200" cap="none" spc="0" normalizeH="0" baseline="0" noProof="0" dirty="0">
                <a:ln>
                  <a:noFill/>
                </a:ln>
                <a:solidFill>
                  <a:srgbClr val="E8E8E8"/>
                </a:solidFill>
                <a:effectLst/>
                <a:uLnTx/>
                <a:uFillTx/>
                <a:latin typeface="Aptos Display" panose="02110004020202020204"/>
                <a:ea typeface="+mn-ea"/>
                <a:cs typeface="+mn-cs"/>
              </a:rPr>
              <a:t>The Lord bless you and keep you, the Lord make His face shine upon you, and be gracious to you, the Lord lift up His countenance upon you, and give you peace.</a:t>
            </a:r>
            <a:r>
              <a:rPr kumimoji="0" lang="en-US" sz="3200" b="0" i="1" u="none" strike="noStrike" kern="1200" cap="none" spc="0" normalizeH="0" baseline="0" noProof="0" dirty="0">
                <a:ln>
                  <a:noFill/>
                </a:ln>
                <a:solidFill>
                  <a:srgbClr val="E8E8E8"/>
                </a:solidFill>
                <a:effectLst/>
                <a:uLnTx/>
                <a:uFillTx/>
                <a:latin typeface="Aptos Display" panose="02110004020202020204"/>
                <a:ea typeface="+mn-ea"/>
                <a:cs typeface="+mn-cs"/>
              </a:rPr>
              <a:t>”</a:t>
            </a:r>
            <a:endParaRPr lang="en-AU" sz="3200" dirty="0">
              <a:solidFill>
                <a:schemeClr val="bg2"/>
              </a:solidFill>
              <a:latin typeface="+mj-lt"/>
            </a:endParaRPr>
          </a:p>
        </p:txBody>
      </p:sp>
    </p:spTree>
    <p:extLst>
      <p:ext uri="{BB962C8B-B14F-4D97-AF65-F5344CB8AC3E}">
        <p14:creationId xmlns:p14="http://schemas.microsoft.com/office/powerpoint/2010/main" val="12647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kumimoji="0" lang="en-US" sz="3200" b="0" i="1" u="none" strike="noStrike" kern="1200" cap="none" spc="0" normalizeH="0" baseline="0" noProof="0" dirty="0">
                <a:ln>
                  <a:noFill/>
                </a:ln>
                <a:solidFill>
                  <a:srgbClr val="E8E8E8"/>
                </a:solidFill>
                <a:effectLst/>
                <a:uLnTx/>
                <a:uFillTx/>
                <a:latin typeface="Aptos Display" panose="02110004020202020204"/>
                <a:ea typeface="+mn-ea"/>
                <a:cs typeface="+mn-cs"/>
              </a:rPr>
              <a:t>“</a:t>
            </a:r>
            <a:r>
              <a:rPr kumimoji="0" lang="en-US" sz="3200" b="1" i="1" u="none" strike="noStrike" kern="1200" cap="none" spc="0" normalizeH="0" baseline="0" noProof="0" dirty="0">
                <a:ln>
                  <a:noFill/>
                </a:ln>
                <a:solidFill>
                  <a:srgbClr val="E8E8E8"/>
                </a:solidFill>
                <a:effectLst/>
                <a:uLnTx/>
                <a:uFillTx/>
                <a:latin typeface="Aptos Display" panose="02110004020202020204"/>
                <a:ea typeface="+mn-ea"/>
                <a:cs typeface="+mn-cs"/>
              </a:rPr>
              <a:t>The LORD bless you and keep you</a:t>
            </a:r>
            <a:r>
              <a:rPr lang="en-US" sz="3200" b="1" i="1" dirty="0">
                <a:solidFill>
                  <a:srgbClr val="E8E8E8"/>
                </a:solidFill>
                <a:latin typeface="Aptos Display" panose="02110004020202020204"/>
              </a:rPr>
              <a:t>;</a:t>
            </a:r>
          </a:p>
          <a:p>
            <a:pPr algn="l"/>
            <a:endParaRPr lang="en-US" sz="3200" b="1" i="1" dirty="0">
              <a:solidFill>
                <a:srgbClr val="E8E8E8"/>
              </a:solidFill>
              <a:latin typeface="Aptos Display" panose="02110004020202020204"/>
            </a:endParaRPr>
          </a:p>
          <a:p>
            <a:pPr algn="l"/>
            <a:r>
              <a:rPr lang="en-US" sz="3200" dirty="0">
                <a:solidFill>
                  <a:srgbClr val="E8E8E8"/>
                </a:solidFill>
                <a:latin typeface="Aptos Display" panose="02110004020202020204"/>
              </a:rPr>
              <a:t>The most conspicuous thing in this Aaronic blessing of Israel is the repeated use of the covenantal name YHWH shown as LORD all in capitals in English</a:t>
            </a:r>
          </a:p>
          <a:p>
            <a:pPr algn="l"/>
            <a:endParaRPr lang="en-US" sz="3200" dirty="0">
              <a:solidFill>
                <a:srgbClr val="E8E8E8"/>
              </a:solidFill>
              <a:latin typeface="Aptos Display" panose="02110004020202020204"/>
            </a:endParaRPr>
          </a:p>
          <a:p>
            <a:pPr algn="l"/>
            <a:r>
              <a:rPr lang="en-US" sz="3200" dirty="0">
                <a:solidFill>
                  <a:srgbClr val="E8E8E8"/>
                </a:solidFill>
                <a:latin typeface="Aptos Display" panose="02110004020202020204"/>
              </a:rPr>
              <a:t>This repetition emphasizes the source and focus of the blessing</a:t>
            </a:r>
            <a:endParaRPr lang="en-AU" sz="3200" dirty="0">
              <a:solidFill>
                <a:schemeClr val="bg2"/>
              </a:solidFill>
              <a:latin typeface="+mj-lt"/>
            </a:endParaRPr>
          </a:p>
        </p:txBody>
      </p:sp>
    </p:spTree>
    <p:extLst>
      <p:ext uri="{BB962C8B-B14F-4D97-AF65-F5344CB8AC3E}">
        <p14:creationId xmlns:p14="http://schemas.microsoft.com/office/powerpoint/2010/main" val="152027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kumimoji="0" lang="en-US" sz="3200" b="0" i="1" u="none" strike="noStrike" kern="1200" cap="none" spc="0" normalizeH="0" baseline="0" noProof="0" dirty="0">
                <a:ln>
                  <a:noFill/>
                </a:ln>
                <a:solidFill>
                  <a:srgbClr val="E8E8E8"/>
                </a:solidFill>
                <a:effectLst/>
                <a:uLnTx/>
                <a:uFillTx/>
                <a:latin typeface="Aptos Display" panose="02110004020202020204"/>
                <a:ea typeface="+mn-ea"/>
                <a:cs typeface="+mn-cs"/>
              </a:rPr>
              <a:t>“</a:t>
            </a:r>
            <a:r>
              <a:rPr kumimoji="0" lang="en-US" sz="3200" b="1" i="1" u="none" strike="noStrike" kern="1200" cap="none" spc="0" normalizeH="0" baseline="0" noProof="0" dirty="0">
                <a:ln>
                  <a:noFill/>
                </a:ln>
                <a:solidFill>
                  <a:srgbClr val="E8E8E8"/>
                </a:solidFill>
                <a:effectLst/>
                <a:uLnTx/>
                <a:uFillTx/>
                <a:latin typeface="Aptos Display" panose="02110004020202020204"/>
                <a:ea typeface="+mn-ea"/>
                <a:cs typeface="+mn-cs"/>
              </a:rPr>
              <a:t>The LORD bless you and keep you</a:t>
            </a:r>
            <a:r>
              <a:rPr lang="en-US" sz="3200" b="1" i="1" dirty="0">
                <a:solidFill>
                  <a:srgbClr val="E8E8E8"/>
                </a:solidFill>
                <a:latin typeface="Aptos Display" panose="02110004020202020204"/>
              </a:rPr>
              <a:t>;</a:t>
            </a:r>
          </a:p>
          <a:p>
            <a:pPr algn="l"/>
            <a:endParaRPr lang="en-US" sz="3200" b="0" i="0" dirty="0">
              <a:solidFill>
                <a:schemeClr val="bg2"/>
              </a:solidFill>
              <a:effectLst/>
              <a:latin typeface="+mj-lt"/>
            </a:endParaRPr>
          </a:p>
          <a:p>
            <a:pPr algn="l"/>
            <a:r>
              <a:rPr lang="en-US" sz="3200" b="0" i="0" dirty="0">
                <a:solidFill>
                  <a:schemeClr val="bg2"/>
                </a:solidFill>
                <a:effectLst/>
                <a:latin typeface="+mj-lt"/>
              </a:rPr>
              <a:t>Each line begins with God’s name, and is followed by two verbs. </a:t>
            </a:r>
          </a:p>
          <a:p>
            <a:pPr algn="l"/>
            <a:endParaRPr lang="en-US" sz="3200" b="0" i="0" dirty="0">
              <a:solidFill>
                <a:schemeClr val="bg2"/>
              </a:solidFill>
              <a:effectLst/>
              <a:latin typeface="+mj-lt"/>
            </a:endParaRPr>
          </a:p>
          <a:p>
            <a:pPr algn="l"/>
            <a:r>
              <a:rPr lang="en-US" sz="3200" b="0" i="0" dirty="0">
                <a:solidFill>
                  <a:schemeClr val="bg2"/>
                </a:solidFill>
                <a:effectLst/>
                <a:latin typeface="+mj-lt"/>
              </a:rPr>
              <a:t>The first line (verse 24) captures the heart and sum: “The Lord </a:t>
            </a:r>
            <a:r>
              <a:rPr lang="en-US" sz="3200" b="0" i="1" dirty="0">
                <a:solidFill>
                  <a:schemeClr val="bg2"/>
                </a:solidFill>
                <a:effectLst/>
                <a:latin typeface="+mj-lt"/>
              </a:rPr>
              <a:t>bless</a:t>
            </a:r>
            <a:r>
              <a:rPr lang="en-US" sz="3200" b="0" i="0" dirty="0">
                <a:solidFill>
                  <a:schemeClr val="bg2"/>
                </a:solidFill>
                <a:effectLst/>
                <a:latin typeface="+mj-lt"/>
              </a:rPr>
              <a:t> you and </a:t>
            </a:r>
            <a:r>
              <a:rPr lang="en-US" sz="3200" b="0" i="1" dirty="0">
                <a:solidFill>
                  <a:schemeClr val="bg2"/>
                </a:solidFill>
                <a:effectLst/>
                <a:latin typeface="+mj-lt"/>
              </a:rPr>
              <a:t>keep</a:t>
            </a:r>
            <a:r>
              <a:rPr lang="en-US" sz="3200" b="0" i="0" dirty="0">
                <a:solidFill>
                  <a:schemeClr val="bg2"/>
                </a:solidFill>
                <a:effectLst/>
                <a:latin typeface="+mj-lt"/>
              </a:rPr>
              <a:t> you.”</a:t>
            </a:r>
            <a:endParaRPr lang="en-US" sz="3200" b="1" i="1" dirty="0">
              <a:solidFill>
                <a:schemeClr val="bg2"/>
              </a:solidFill>
              <a:latin typeface="+mj-lt"/>
            </a:endParaRPr>
          </a:p>
        </p:txBody>
      </p:sp>
    </p:spTree>
    <p:extLst>
      <p:ext uri="{BB962C8B-B14F-4D97-AF65-F5344CB8AC3E}">
        <p14:creationId xmlns:p14="http://schemas.microsoft.com/office/powerpoint/2010/main" val="43326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1711721"/>
            <a:ext cx="9144000" cy="4829725"/>
          </a:xfrm>
        </p:spPr>
        <p:txBody>
          <a:bodyPr>
            <a:noAutofit/>
          </a:bodyPr>
          <a:lstStyle/>
          <a:p>
            <a:pPr algn="l"/>
            <a:r>
              <a:rPr kumimoji="0" lang="en-US" sz="3200" b="0" i="1" u="none" strike="noStrike" kern="1200" cap="none" spc="0" normalizeH="0" baseline="0" noProof="0" dirty="0">
                <a:ln>
                  <a:noFill/>
                </a:ln>
                <a:solidFill>
                  <a:srgbClr val="E8E8E8"/>
                </a:solidFill>
                <a:effectLst/>
                <a:uLnTx/>
                <a:uFillTx/>
                <a:latin typeface="Aptos Display" panose="02110004020202020204"/>
                <a:ea typeface="+mn-ea"/>
                <a:cs typeface="+mn-cs"/>
              </a:rPr>
              <a:t>“</a:t>
            </a:r>
            <a:r>
              <a:rPr kumimoji="0" lang="en-US" sz="3200" b="1" i="1" u="none" strike="noStrike" kern="1200" cap="none" spc="0" normalizeH="0" baseline="0" noProof="0" dirty="0">
                <a:ln>
                  <a:noFill/>
                </a:ln>
                <a:solidFill>
                  <a:srgbClr val="E8E8E8"/>
                </a:solidFill>
                <a:effectLst/>
                <a:uLnTx/>
                <a:uFillTx/>
                <a:latin typeface="Aptos Display" panose="02110004020202020204"/>
                <a:ea typeface="+mn-ea"/>
                <a:cs typeface="+mn-cs"/>
              </a:rPr>
              <a:t>The LORD bless you and keep you</a:t>
            </a:r>
            <a:r>
              <a:rPr lang="en-US" sz="3200" b="1" i="1" dirty="0">
                <a:solidFill>
                  <a:srgbClr val="E8E8E8"/>
                </a:solidFill>
                <a:latin typeface="Aptos Display" panose="02110004020202020204"/>
              </a:rPr>
              <a:t>;</a:t>
            </a:r>
          </a:p>
          <a:p>
            <a:pPr algn="l"/>
            <a:endParaRPr lang="en-US" sz="3200" b="0" i="0" dirty="0">
              <a:solidFill>
                <a:schemeClr val="bg2"/>
              </a:solidFill>
              <a:effectLst/>
              <a:latin typeface="+mj-lt"/>
            </a:endParaRPr>
          </a:p>
          <a:p>
            <a:pPr algn="l"/>
            <a:r>
              <a:rPr lang="en-US" sz="3200" b="0" i="0" dirty="0">
                <a:solidFill>
                  <a:schemeClr val="bg2"/>
                </a:solidFill>
                <a:effectLst/>
                <a:latin typeface="+mj-lt"/>
              </a:rPr>
              <a:t>Line two (verse 25) expands </a:t>
            </a:r>
            <a:r>
              <a:rPr lang="en-US" sz="3200" b="0" i="1" dirty="0">
                <a:solidFill>
                  <a:schemeClr val="bg2"/>
                </a:solidFill>
                <a:effectLst/>
                <a:latin typeface="+mj-lt"/>
              </a:rPr>
              <a:t>bless</a:t>
            </a:r>
          </a:p>
          <a:p>
            <a:pPr algn="l"/>
            <a:endParaRPr lang="en-US" sz="3200" i="1" dirty="0">
              <a:solidFill>
                <a:schemeClr val="bg2"/>
              </a:solidFill>
              <a:latin typeface="+mj-lt"/>
            </a:endParaRPr>
          </a:p>
          <a:p>
            <a:pPr algn="l"/>
            <a:r>
              <a:rPr lang="en-US" sz="3200" b="0" dirty="0">
                <a:solidFill>
                  <a:schemeClr val="bg2"/>
                </a:solidFill>
                <a:effectLst/>
                <a:latin typeface="+mj-lt"/>
              </a:rPr>
              <a:t>L</a:t>
            </a:r>
            <a:r>
              <a:rPr lang="en-US" sz="3200" b="0" i="0" dirty="0">
                <a:solidFill>
                  <a:schemeClr val="bg2"/>
                </a:solidFill>
                <a:effectLst/>
                <a:latin typeface="+mj-lt"/>
              </a:rPr>
              <a:t>ine three (verse 26) expands </a:t>
            </a:r>
            <a:r>
              <a:rPr lang="en-US" sz="3200" b="0" i="1" dirty="0">
                <a:solidFill>
                  <a:schemeClr val="bg2"/>
                </a:solidFill>
                <a:effectLst/>
                <a:latin typeface="+mj-lt"/>
              </a:rPr>
              <a:t>keep</a:t>
            </a:r>
            <a:r>
              <a:rPr lang="en-US" sz="3200" b="0" i="0" dirty="0">
                <a:solidFill>
                  <a:schemeClr val="bg2"/>
                </a:solidFill>
                <a:effectLst/>
                <a:latin typeface="+mj-lt"/>
              </a:rPr>
              <a:t>. </a:t>
            </a:r>
          </a:p>
          <a:p>
            <a:pPr algn="l"/>
            <a:endParaRPr lang="en-US" sz="3200" dirty="0">
              <a:solidFill>
                <a:schemeClr val="bg2"/>
              </a:solidFill>
              <a:latin typeface="+mj-lt"/>
            </a:endParaRPr>
          </a:p>
          <a:p>
            <a:pPr algn="l"/>
            <a:r>
              <a:rPr lang="en-US" sz="3200" b="0" i="0" dirty="0">
                <a:solidFill>
                  <a:schemeClr val="bg2"/>
                </a:solidFill>
                <a:effectLst/>
                <a:latin typeface="+mj-lt"/>
              </a:rPr>
              <a:t>The sequence of two verbs in lines two and three shows God’s movement toward his people, and the result (Shalom)</a:t>
            </a:r>
            <a:endParaRPr lang="en-US" sz="3200" b="1" i="1" dirty="0">
              <a:solidFill>
                <a:schemeClr val="bg2"/>
              </a:solidFill>
              <a:latin typeface="+mj-lt"/>
            </a:endParaRPr>
          </a:p>
        </p:txBody>
      </p:sp>
    </p:spTree>
    <p:extLst>
      <p:ext uri="{BB962C8B-B14F-4D97-AF65-F5344CB8AC3E}">
        <p14:creationId xmlns:p14="http://schemas.microsoft.com/office/powerpoint/2010/main" val="4700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kumimoji="0" lang="en-US" sz="3200" b="1" i="1" u="none" strike="noStrike" kern="1200" cap="none" spc="0" normalizeH="0" baseline="0" noProof="0" dirty="0">
                <a:ln>
                  <a:noFill/>
                </a:ln>
                <a:solidFill>
                  <a:srgbClr val="E8E8E8"/>
                </a:solidFill>
                <a:effectLst/>
                <a:uLnTx/>
                <a:uFillTx/>
                <a:latin typeface="Aptos Display" panose="02110004020202020204"/>
                <a:ea typeface="+mn-ea"/>
                <a:cs typeface="+mn-cs"/>
              </a:rPr>
              <a:t>The LORD make His face shine upon you</a:t>
            </a:r>
            <a:r>
              <a:rPr lang="en-US" sz="3200" b="1" i="1" dirty="0">
                <a:solidFill>
                  <a:srgbClr val="E8E8E8"/>
                </a:solidFill>
                <a:latin typeface="Aptos Display" panose="02110004020202020204"/>
              </a:rPr>
              <a:t>;</a:t>
            </a:r>
            <a:endParaRPr lang="en-AU" sz="3200" dirty="0">
              <a:solidFill>
                <a:schemeClr val="bg2"/>
              </a:solidFill>
              <a:latin typeface="+mj-lt"/>
            </a:endParaRPr>
          </a:p>
        </p:txBody>
      </p:sp>
      <p:sp>
        <p:nvSpPr>
          <p:cNvPr id="6" name="TextBox 5">
            <a:extLst>
              <a:ext uri="{FF2B5EF4-FFF2-40B4-BE49-F238E27FC236}">
                <a16:creationId xmlns:a16="http://schemas.microsoft.com/office/drawing/2014/main" id="{287FCB3D-D41C-BD25-3829-BEB078ED1C0F}"/>
              </a:ext>
            </a:extLst>
          </p:cNvPr>
          <p:cNvSpPr txBox="1"/>
          <p:nvPr/>
        </p:nvSpPr>
        <p:spPr>
          <a:xfrm>
            <a:off x="1709529" y="2545224"/>
            <a:ext cx="8841851" cy="3046988"/>
          </a:xfrm>
          <a:prstGeom prst="rect">
            <a:avLst/>
          </a:prstGeom>
          <a:noFill/>
        </p:spPr>
        <p:txBody>
          <a:bodyPr wrap="square">
            <a:spAutoFit/>
          </a:bodyPr>
          <a:lstStyle/>
          <a:p>
            <a:endParaRPr lang="en-US" sz="3200" b="0" i="0" dirty="0">
              <a:solidFill>
                <a:schemeClr val="bg2"/>
              </a:solidFill>
              <a:effectLst/>
              <a:latin typeface="+mj-lt"/>
            </a:endParaRPr>
          </a:p>
          <a:p>
            <a:r>
              <a:rPr lang="en-US" sz="3200" b="0" i="0" dirty="0">
                <a:solidFill>
                  <a:schemeClr val="bg2"/>
                </a:solidFill>
                <a:effectLst/>
                <a:latin typeface="+mj-lt"/>
              </a:rPr>
              <a:t>God's face is a metaphor for his loving presence </a:t>
            </a:r>
          </a:p>
          <a:p>
            <a:endParaRPr lang="en-US" sz="3200" dirty="0">
              <a:solidFill>
                <a:schemeClr val="bg2"/>
              </a:solidFill>
              <a:latin typeface="+mj-lt"/>
            </a:endParaRPr>
          </a:p>
          <a:p>
            <a:r>
              <a:rPr lang="en-US" sz="3200" b="0" i="0" dirty="0">
                <a:solidFill>
                  <a:schemeClr val="bg2"/>
                </a:solidFill>
                <a:effectLst/>
                <a:latin typeface="+mj-lt"/>
              </a:rPr>
              <a:t>When God shines His face upon us, His light infuses our hearts and minds with the knowledge that we are His precious children </a:t>
            </a:r>
            <a:endParaRPr lang="en-AU" sz="3200" dirty="0">
              <a:solidFill>
                <a:schemeClr val="bg2"/>
              </a:solidFill>
              <a:latin typeface="+mj-lt"/>
            </a:endParaRPr>
          </a:p>
        </p:txBody>
      </p:sp>
    </p:spTree>
    <p:extLst>
      <p:ext uri="{BB962C8B-B14F-4D97-AF65-F5344CB8AC3E}">
        <p14:creationId xmlns:p14="http://schemas.microsoft.com/office/powerpoint/2010/main" val="3293137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kumimoji="0" lang="en-US" sz="3200" b="1" i="1" u="none" strike="noStrike" kern="1200" cap="none" spc="0" normalizeH="0" baseline="0" noProof="0" dirty="0">
                <a:ln>
                  <a:noFill/>
                </a:ln>
                <a:solidFill>
                  <a:srgbClr val="E8E8E8"/>
                </a:solidFill>
                <a:effectLst/>
                <a:uLnTx/>
                <a:uFillTx/>
                <a:latin typeface="Aptos Display" panose="02110004020202020204"/>
                <a:ea typeface="+mn-ea"/>
                <a:cs typeface="+mn-cs"/>
              </a:rPr>
              <a:t>And be gracious to you;</a:t>
            </a:r>
            <a:endParaRPr lang="en-AU" sz="3200" dirty="0">
              <a:solidFill>
                <a:schemeClr val="bg2"/>
              </a:solidFill>
              <a:latin typeface="+mj-lt"/>
            </a:endParaRPr>
          </a:p>
        </p:txBody>
      </p:sp>
      <p:sp>
        <p:nvSpPr>
          <p:cNvPr id="6" name="TextBox 5">
            <a:extLst>
              <a:ext uri="{FF2B5EF4-FFF2-40B4-BE49-F238E27FC236}">
                <a16:creationId xmlns:a16="http://schemas.microsoft.com/office/drawing/2014/main" id="{5C745EC2-4419-EA1E-2546-80BC622524D3}"/>
              </a:ext>
            </a:extLst>
          </p:cNvPr>
          <p:cNvSpPr txBox="1"/>
          <p:nvPr/>
        </p:nvSpPr>
        <p:spPr>
          <a:xfrm>
            <a:off x="1524000" y="2895081"/>
            <a:ext cx="8817997" cy="3046988"/>
          </a:xfrm>
          <a:prstGeom prst="rect">
            <a:avLst/>
          </a:prstGeom>
          <a:noFill/>
        </p:spPr>
        <p:txBody>
          <a:bodyPr wrap="square">
            <a:spAutoFit/>
          </a:bodyPr>
          <a:lstStyle/>
          <a:p>
            <a:r>
              <a:rPr lang="en-US" sz="3200" b="0" i="0" dirty="0">
                <a:solidFill>
                  <a:schemeClr val="bg2"/>
                </a:solidFill>
                <a:effectLst/>
                <a:latin typeface="+mj-lt"/>
              </a:rPr>
              <a:t>Be </a:t>
            </a:r>
            <a:r>
              <a:rPr lang="en-US" sz="3200" b="0" i="0" dirty="0" err="1">
                <a:solidFill>
                  <a:schemeClr val="bg2"/>
                </a:solidFill>
                <a:effectLst/>
                <a:latin typeface="+mj-lt"/>
              </a:rPr>
              <a:t>favourably</a:t>
            </a:r>
            <a:r>
              <a:rPr lang="en-US" sz="3200" b="0" i="0" dirty="0">
                <a:solidFill>
                  <a:schemeClr val="bg2"/>
                </a:solidFill>
                <a:effectLst/>
                <a:latin typeface="+mj-lt"/>
              </a:rPr>
              <a:t> inclined towards you </a:t>
            </a:r>
          </a:p>
          <a:p>
            <a:endParaRPr lang="en-US" sz="3200" dirty="0">
              <a:solidFill>
                <a:schemeClr val="bg2"/>
              </a:solidFill>
              <a:latin typeface="+mj-lt"/>
            </a:endParaRPr>
          </a:p>
          <a:p>
            <a:r>
              <a:rPr lang="en-US" sz="3200" b="0" i="0" dirty="0">
                <a:solidFill>
                  <a:schemeClr val="bg2"/>
                </a:solidFill>
                <a:effectLst/>
                <a:latin typeface="+mj-lt"/>
              </a:rPr>
              <a:t>It also points to being compassionate and merciful </a:t>
            </a:r>
          </a:p>
          <a:p>
            <a:endParaRPr lang="en-US" sz="3200" dirty="0">
              <a:solidFill>
                <a:schemeClr val="bg2"/>
              </a:solidFill>
              <a:latin typeface="+mj-lt"/>
            </a:endParaRPr>
          </a:p>
          <a:p>
            <a:r>
              <a:rPr lang="en-US" sz="3200" b="0" i="0" dirty="0">
                <a:solidFill>
                  <a:schemeClr val="bg2"/>
                </a:solidFill>
                <a:effectLst/>
                <a:latin typeface="+mj-lt"/>
              </a:rPr>
              <a:t>In the Greek language, gracious is derived from another word that means “to furnish what is needed”</a:t>
            </a:r>
            <a:endParaRPr lang="en-AU" sz="3200" dirty="0">
              <a:solidFill>
                <a:schemeClr val="bg2"/>
              </a:solidFill>
              <a:latin typeface="+mj-lt"/>
            </a:endParaRPr>
          </a:p>
        </p:txBody>
      </p:sp>
    </p:spTree>
    <p:extLst>
      <p:ext uri="{BB962C8B-B14F-4D97-AF65-F5344CB8AC3E}">
        <p14:creationId xmlns:p14="http://schemas.microsoft.com/office/powerpoint/2010/main" val="43438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339365"/>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fontScale="90000"/>
          </a:bodyPr>
          <a:lstStyle/>
          <a:p>
            <a:r>
              <a:rPr lang="en-AU" sz="4800" dirty="0">
                <a:solidFill>
                  <a:schemeClr val="bg2"/>
                </a:solidFill>
              </a:rPr>
              <a:t>Psalm 1: Two Men, Two Ways, Two Destinies</a:t>
            </a:r>
          </a:p>
        </p:txBody>
      </p:sp>
      <p:pic>
        <p:nvPicPr>
          <p:cNvPr id="7" name="Picture 6">
            <a:extLst>
              <a:ext uri="{FF2B5EF4-FFF2-40B4-BE49-F238E27FC236}">
                <a16:creationId xmlns:a16="http://schemas.microsoft.com/office/drawing/2014/main" id="{A1891063-CE40-7777-846C-9167E213D0D9}"/>
              </a:ext>
            </a:extLst>
          </p:cNvPr>
          <p:cNvPicPr>
            <a:picLocks noChangeAspect="1"/>
          </p:cNvPicPr>
          <p:nvPr/>
        </p:nvPicPr>
        <p:blipFill>
          <a:blip r:embed="rId3"/>
          <a:stretch>
            <a:fillRect/>
          </a:stretch>
        </p:blipFill>
        <p:spPr>
          <a:xfrm>
            <a:off x="3319603" y="2316096"/>
            <a:ext cx="5552794" cy="4367613"/>
          </a:xfrm>
          <a:prstGeom prst="rect">
            <a:avLst/>
          </a:prstGeom>
        </p:spPr>
      </p:pic>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085041"/>
            <a:ext cx="9144000" cy="4829725"/>
          </a:xfrm>
          <a:noFill/>
        </p:spPr>
        <p:txBody>
          <a:bodyPr>
            <a:noAutofit/>
          </a:bodyPr>
          <a:lstStyle/>
          <a:p>
            <a:endParaRPr lang="en-AU" sz="4000" dirty="0">
              <a:solidFill>
                <a:schemeClr val="bg2"/>
              </a:solidFill>
              <a:latin typeface="+mj-lt"/>
            </a:endParaRPr>
          </a:p>
        </p:txBody>
      </p:sp>
    </p:spTree>
    <p:extLst>
      <p:ext uri="{BB962C8B-B14F-4D97-AF65-F5344CB8AC3E}">
        <p14:creationId xmlns:p14="http://schemas.microsoft.com/office/powerpoint/2010/main" val="386441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00944"/>
            <a:ext cx="9144000" cy="4829725"/>
          </a:xfrm>
        </p:spPr>
        <p:txBody>
          <a:bodyPr>
            <a:noAutofit/>
          </a:bodyPr>
          <a:lstStyle/>
          <a:p>
            <a:pPr algn="l"/>
            <a:r>
              <a:rPr kumimoji="0" lang="en-US" sz="3200" b="1" i="1" u="none" strike="noStrike" kern="1200" cap="none" spc="0" normalizeH="0" baseline="0" noProof="0" dirty="0">
                <a:ln>
                  <a:noFill/>
                </a:ln>
                <a:solidFill>
                  <a:srgbClr val="E8E8E8"/>
                </a:solidFill>
                <a:effectLst/>
                <a:uLnTx/>
                <a:uFillTx/>
                <a:latin typeface="Aptos Display" panose="02110004020202020204"/>
                <a:ea typeface="+mn-ea"/>
                <a:cs typeface="+mn-cs"/>
              </a:rPr>
              <a:t>The LORD lift up His countenance upon you;</a:t>
            </a:r>
          </a:p>
          <a:p>
            <a:pPr algn="l"/>
            <a:endParaRPr lang="en-US" sz="3200" b="1" i="1" dirty="0">
              <a:solidFill>
                <a:srgbClr val="E8E8E8"/>
              </a:solidFill>
              <a:latin typeface="Aptos Display" panose="02110004020202020204"/>
            </a:endParaRPr>
          </a:p>
          <a:p>
            <a:pPr algn="l"/>
            <a:r>
              <a:rPr kumimoji="0" lang="en-US" sz="3200" u="none" strike="noStrike" kern="1200" cap="none" spc="0" normalizeH="0" baseline="0" noProof="0" dirty="0">
                <a:ln>
                  <a:noFill/>
                </a:ln>
                <a:solidFill>
                  <a:srgbClr val="E8E8E8"/>
                </a:solidFill>
                <a:effectLst/>
                <a:uLnTx/>
                <a:uFillTx/>
                <a:latin typeface="Aptos Display" panose="02110004020202020204"/>
                <a:ea typeface="+mn-ea"/>
                <a:cs typeface="+mn-cs"/>
              </a:rPr>
              <a:t>This implies His acceptance of you and His special focused thought and care to you alone because of sin forgiven </a:t>
            </a:r>
          </a:p>
          <a:p>
            <a:pPr algn="l"/>
            <a:endParaRPr lang="en-US" sz="3200" dirty="0">
              <a:solidFill>
                <a:srgbClr val="E8E8E8"/>
              </a:solidFill>
              <a:latin typeface="Aptos Display" panose="02110004020202020204"/>
            </a:endParaRPr>
          </a:p>
          <a:p>
            <a:pPr algn="l"/>
            <a:r>
              <a:rPr lang="en-US" sz="3200" dirty="0">
                <a:solidFill>
                  <a:srgbClr val="E8E8E8"/>
                </a:solidFill>
                <a:latin typeface="Aptos Display" panose="02110004020202020204"/>
              </a:rPr>
              <a:t>It is a stronger, more personally intense repetition of making His face shine upon You</a:t>
            </a:r>
            <a:endParaRPr lang="en-AU" sz="3200" dirty="0">
              <a:solidFill>
                <a:schemeClr val="bg2"/>
              </a:solidFill>
              <a:latin typeface="+mj-lt"/>
            </a:endParaRPr>
          </a:p>
        </p:txBody>
      </p:sp>
    </p:spTree>
    <p:extLst>
      <p:ext uri="{BB962C8B-B14F-4D97-AF65-F5344CB8AC3E}">
        <p14:creationId xmlns:p14="http://schemas.microsoft.com/office/powerpoint/2010/main" val="286687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30626" y="1711721"/>
            <a:ext cx="9144000" cy="4829725"/>
          </a:xfrm>
        </p:spPr>
        <p:txBody>
          <a:bodyPr>
            <a:noAutofit/>
          </a:bodyPr>
          <a:lstStyle/>
          <a:p>
            <a:pPr algn="l"/>
            <a:r>
              <a:rPr kumimoji="0" lang="en-US" sz="3200" b="1" i="1" u="none" strike="noStrike" kern="1200" cap="none" spc="0" normalizeH="0" baseline="0" noProof="0" dirty="0">
                <a:ln>
                  <a:noFill/>
                </a:ln>
                <a:solidFill>
                  <a:srgbClr val="E8E8E8"/>
                </a:solidFill>
                <a:effectLst/>
                <a:uLnTx/>
                <a:uFillTx/>
                <a:latin typeface="Aptos Display" panose="02110004020202020204"/>
                <a:ea typeface="+mn-ea"/>
                <a:cs typeface="+mn-cs"/>
              </a:rPr>
              <a:t>And give you shalom; </a:t>
            </a:r>
            <a:endParaRPr lang="en-AU" sz="3200" dirty="0">
              <a:solidFill>
                <a:schemeClr val="bg2"/>
              </a:solidFill>
              <a:latin typeface="+mj-lt"/>
            </a:endParaRPr>
          </a:p>
        </p:txBody>
      </p:sp>
      <p:sp>
        <p:nvSpPr>
          <p:cNvPr id="6" name="TextBox 5">
            <a:extLst>
              <a:ext uri="{FF2B5EF4-FFF2-40B4-BE49-F238E27FC236}">
                <a16:creationId xmlns:a16="http://schemas.microsoft.com/office/drawing/2014/main" id="{A3C97257-6428-B347-1CBF-CEBD2A03F24B}"/>
              </a:ext>
            </a:extLst>
          </p:cNvPr>
          <p:cNvSpPr txBox="1"/>
          <p:nvPr/>
        </p:nvSpPr>
        <p:spPr>
          <a:xfrm>
            <a:off x="2005054" y="2356868"/>
            <a:ext cx="8181892" cy="3539430"/>
          </a:xfrm>
          <a:prstGeom prst="rect">
            <a:avLst/>
          </a:prstGeom>
          <a:noFill/>
        </p:spPr>
        <p:txBody>
          <a:bodyPr wrap="square">
            <a:spAutoFit/>
          </a:bodyPr>
          <a:lstStyle/>
          <a:p>
            <a:r>
              <a:rPr lang="en-US" sz="3200" b="0" i="0" dirty="0">
                <a:solidFill>
                  <a:schemeClr val="bg2"/>
                </a:solidFill>
                <a:effectLst/>
                <a:latin typeface="+mj-lt"/>
              </a:rPr>
              <a:t> May you be filled with a complete and perfect peace and be full of well-being</a:t>
            </a:r>
          </a:p>
          <a:p>
            <a:endParaRPr lang="en-US" sz="3200" b="0" i="0" dirty="0">
              <a:solidFill>
                <a:schemeClr val="bg2"/>
              </a:solidFill>
              <a:effectLst/>
              <a:latin typeface="+mj-lt"/>
            </a:endParaRPr>
          </a:p>
          <a:p>
            <a:r>
              <a:rPr lang="en-US" sz="3200" b="0" i="0" dirty="0">
                <a:solidFill>
                  <a:schemeClr val="bg2"/>
                </a:solidFill>
                <a:effectLst/>
                <a:latin typeface="+mj-lt"/>
              </a:rPr>
              <a:t>or </a:t>
            </a:r>
          </a:p>
          <a:p>
            <a:endParaRPr lang="en-US" sz="3200" b="0" i="0" dirty="0">
              <a:solidFill>
                <a:schemeClr val="bg2"/>
              </a:solidFill>
              <a:effectLst/>
              <a:latin typeface="+mj-lt"/>
            </a:endParaRPr>
          </a:p>
          <a:p>
            <a:r>
              <a:rPr lang="en-US" sz="3200" dirty="0">
                <a:solidFill>
                  <a:schemeClr val="bg2"/>
                </a:solidFill>
                <a:latin typeface="+mj-lt"/>
              </a:rPr>
              <a:t>M</a:t>
            </a:r>
            <a:r>
              <a:rPr lang="en-US" sz="3200" b="0" i="0" dirty="0">
                <a:solidFill>
                  <a:schemeClr val="bg2"/>
                </a:solidFill>
                <a:effectLst/>
                <a:latin typeface="+mj-lt"/>
              </a:rPr>
              <a:t>ay health, prosperity, peace of mind and spirit be upon you.” </a:t>
            </a:r>
            <a:endParaRPr lang="en-AU" sz="3200" dirty="0">
              <a:solidFill>
                <a:schemeClr val="bg2"/>
              </a:solidFill>
              <a:latin typeface="+mj-lt"/>
            </a:endParaRPr>
          </a:p>
        </p:txBody>
      </p:sp>
    </p:spTree>
    <p:extLst>
      <p:ext uri="{BB962C8B-B14F-4D97-AF65-F5344CB8AC3E}">
        <p14:creationId xmlns:p14="http://schemas.microsoft.com/office/powerpoint/2010/main" val="632178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lang="en-AU" sz="4800" dirty="0">
                <a:solidFill>
                  <a:schemeClr val="bg2"/>
                </a:solidFill>
              </a:rPr>
              <a:t>More On Psalm 1</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608842" y="1875311"/>
            <a:ext cx="9144000" cy="4485732"/>
          </a:xfrm>
        </p:spPr>
        <p:txBody>
          <a:bodyPr>
            <a:noAutofit/>
          </a:bodyPr>
          <a:lstStyle/>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latin typeface="+mj-lt"/>
              <a:ea typeface="Times New Roman" panose="02020603050405020304" pitchFamily="18" charset="0"/>
            </a:endParaRPr>
          </a:p>
          <a:p>
            <a:pPr>
              <a:spcAft>
                <a:spcPts val="1200"/>
              </a:spcAft>
            </a:pPr>
            <a:r>
              <a:rPr lang="en-AU" sz="4000" dirty="0">
                <a:solidFill>
                  <a:schemeClr val="bg2"/>
                </a:solidFill>
                <a:effectLst/>
                <a:latin typeface="+mj-lt"/>
                <a:ea typeface="Times New Roman" panose="02020603050405020304" pitchFamily="18" charset="0"/>
              </a:rPr>
              <a:t>Next time</a:t>
            </a:r>
            <a:endParaRPr lang="en-AU" sz="4000" dirty="0">
              <a:solidFill>
                <a:schemeClr val="bg2"/>
              </a:solidFill>
              <a:latin typeface="+mj-lt"/>
              <a:ea typeface="Times New Roman" panose="02020603050405020304" pitchFamily="18" charset="0"/>
            </a:endParaRPr>
          </a:p>
          <a:p>
            <a:pPr algn="l">
              <a:spcAft>
                <a:spcPts val="1200"/>
              </a:spcAft>
            </a:pPr>
            <a:endParaRPr lang="en-AU" sz="4000" dirty="0">
              <a:solidFill>
                <a:schemeClr val="bg2"/>
              </a:solidFill>
              <a:effectLst/>
              <a:latin typeface="+mj-lt"/>
              <a:ea typeface="Times New Roman" panose="02020603050405020304" pitchFamily="18" charset="0"/>
            </a:endParaRP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Tree>
    <p:extLst>
      <p:ext uri="{BB962C8B-B14F-4D97-AF65-F5344CB8AC3E}">
        <p14:creationId xmlns:p14="http://schemas.microsoft.com/office/powerpoint/2010/main" val="102199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2250219" y="2099836"/>
            <a:ext cx="7483380" cy="4829725"/>
          </a:xfrm>
        </p:spPr>
        <p:txBody>
          <a:bodyPr>
            <a:noAutofit/>
          </a:bodyPr>
          <a:lstStyle/>
          <a:p>
            <a:pPr algn="l"/>
            <a:endParaRPr lang="en-AU" sz="3200" i="1" dirty="0">
              <a:solidFill>
                <a:schemeClr val="bg2"/>
              </a:solidFill>
              <a:latin typeface="proxima-nova"/>
            </a:endParaRPr>
          </a:p>
          <a:p>
            <a:r>
              <a:rPr lang="en-AU" sz="3200" i="1" dirty="0">
                <a:solidFill>
                  <a:schemeClr val="bg2"/>
                </a:solidFill>
                <a:latin typeface="+mj-lt"/>
              </a:rPr>
              <a:t>Psalm 1 sets the foundation for the practicalities of living the Christian faith</a:t>
            </a:r>
            <a:endParaRPr lang="en-AU" sz="4000" dirty="0">
              <a:solidFill>
                <a:schemeClr val="bg2"/>
              </a:solidFill>
              <a:latin typeface="+mj-lt"/>
            </a:endParaRPr>
          </a:p>
          <a:p>
            <a:pPr algn="l"/>
            <a:endParaRPr lang="en-AU" sz="4000" dirty="0">
              <a:solidFill>
                <a:schemeClr val="bg2"/>
              </a:solidFill>
              <a:latin typeface="+mj-lt"/>
            </a:endParaRPr>
          </a:p>
        </p:txBody>
      </p:sp>
    </p:spTree>
    <p:extLst>
      <p:ext uri="{BB962C8B-B14F-4D97-AF65-F5344CB8AC3E}">
        <p14:creationId xmlns:p14="http://schemas.microsoft.com/office/powerpoint/2010/main" val="67926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142639" y="561203"/>
            <a:ext cx="9932691" cy="1165996"/>
          </a:xfrm>
        </p:spPr>
        <p:txBody>
          <a:bodyPr anchor="b">
            <a:normAutofit/>
          </a:bodyPr>
          <a:lstStyle/>
          <a:p>
            <a:r>
              <a:rPr kumimoji="0" lang="en-AU" sz="4800" b="0" i="0" u="none" strike="noStrike" kern="1200" cap="none" spc="0" normalizeH="0" baseline="0" noProof="0" dirty="0">
                <a:ln>
                  <a:noFill/>
                </a:ln>
                <a:solidFill>
                  <a:srgbClr val="FFFFFF"/>
                </a:solidFill>
                <a:effectLst/>
                <a:uLnTx/>
                <a:uFillTx/>
                <a:latin typeface="Aptos Display" panose="02110004020202020204"/>
                <a:ea typeface="+mj-ea"/>
                <a:cs typeface="+mj-cs"/>
              </a:rPr>
              <a:t>Psalm 1.1: Blessedness</a:t>
            </a:r>
            <a:endParaRPr lang="en-AU" sz="4800" dirty="0">
              <a:solidFill>
                <a:srgbClr val="FFFFFF"/>
              </a:solidFill>
            </a:endParaRPr>
          </a:p>
        </p:txBody>
      </p:sp>
      <p:sp>
        <p:nvSpPr>
          <p:cNvPr id="20" name="Rectangle 1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127570" y="5791201"/>
            <a:ext cx="9932690" cy="508000"/>
          </a:xfrm>
        </p:spPr>
        <p:txBody>
          <a:bodyPr anchor="t">
            <a:normAutofit/>
          </a:bodyPr>
          <a:lstStyle/>
          <a:p>
            <a:endParaRPr lang="en-AU">
              <a:solidFill>
                <a:srgbClr val="FFFFFF"/>
              </a:solidFill>
              <a:latin typeface="+mj-lt"/>
            </a:endParaRPr>
          </a:p>
        </p:txBody>
      </p:sp>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381935" y="2261384"/>
            <a:ext cx="4481866" cy="2980440"/>
          </a:xfrm>
          <a:prstGeom prst="rect">
            <a:avLst/>
          </a:prstGeom>
        </p:spPr>
      </p:pic>
      <p:pic>
        <p:nvPicPr>
          <p:cNvPr id="5" name="Online Media 4" title="Aaronic Benediction | The Blessing in HEBREW and English - Misha Goetz (featuring Marty Goetz)">
            <a:hlinkClick r:id="" action="ppaction://media"/>
            <a:extLst>
              <a:ext uri="{FF2B5EF4-FFF2-40B4-BE49-F238E27FC236}">
                <a16:creationId xmlns:a16="http://schemas.microsoft.com/office/drawing/2014/main" id="{F37CEA62-C234-19AF-ABDF-266577EC8D0D}"/>
              </a:ext>
            </a:extLst>
          </p:cNvPr>
          <p:cNvPicPr>
            <a:picLocks noRot="1" noChangeAspect="1"/>
          </p:cNvPicPr>
          <p:nvPr>
            <a:videoFile r:link="rId1"/>
          </p:nvPr>
        </p:nvPicPr>
        <p:blipFill>
          <a:blip r:embed="rId4"/>
          <a:stretch>
            <a:fillRect/>
          </a:stretch>
        </p:blipFill>
        <p:spPr>
          <a:xfrm>
            <a:off x="6350724" y="2492120"/>
            <a:ext cx="4486215" cy="2534711"/>
          </a:xfrm>
          <a:prstGeom prst="rect">
            <a:avLst/>
          </a:prstGeom>
        </p:spPr>
      </p:pic>
    </p:spTree>
    <p:extLst>
      <p:ext uri="{BB962C8B-B14F-4D97-AF65-F5344CB8AC3E}">
        <p14:creationId xmlns:p14="http://schemas.microsoft.com/office/powerpoint/2010/main" val="2670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91464" y="2608720"/>
            <a:ext cx="9144000" cy="4829725"/>
          </a:xfrm>
        </p:spPr>
        <p:txBody>
          <a:bodyPr>
            <a:noAutofit/>
          </a:bodyPr>
          <a:lstStyle/>
          <a:p>
            <a:pPr algn="l"/>
            <a:r>
              <a:rPr lang="en-US" sz="3200" b="0" i="1" dirty="0">
                <a:solidFill>
                  <a:schemeClr val="bg2"/>
                </a:solidFill>
                <a:effectLst/>
                <a:latin typeface="+mj-lt"/>
              </a:rPr>
              <a:t>“</a:t>
            </a:r>
            <a:r>
              <a:rPr lang="en-US" sz="3200" b="1" i="1" dirty="0">
                <a:solidFill>
                  <a:schemeClr val="bg2"/>
                </a:solidFill>
                <a:effectLst/>
                <a:latin typeface="+mj-lt"/>
              </a:rPr>
              <a:t>The Lord bless you and keep you, the Lord make His face shine upon you, and be gracious to you, the Lord lift up His countenance upon you, and give you peace.</a:t>
            </a:r>
            <a:r>
              <a:rPr lang="en-US" sz="3200" b="0" i="1" dirty="0">
                <a:solidFill>
                  <a:schemeClr val="bg2"/>
                </a:solidFill>
                <a:effectLst/>
                <a:latin typeface="+mj-lt"/>
              </a:rPr>
              <a:t>”  (Numbers 6.23-26)</a:t>
            </a:r>
            <a:endParaRPr lang="en-AU" sz="4000" dirty="0">
              <a:solidFill>
                <a:schemeClr val="bg2"/>
              </a:solidFill>
              <a:latin typeface="+mj-lt"/>
            </a:endParaRPr>
          </a:p>
          <a:p>
            <a:pPr algn="l"/>
            <a:endParaRPr lang="en-AU" sz="4000" dirty="0">
              <a:solidFill>
                <a:schemeClr val="bg2"/>
              </a:solidFill>
              <a:latin typeface="+mj-lt"/>
            </a:endParaRPr>
          </a:p>
        </p:txBody>
      </p:sp>
    </p:spTree>
    <p:extLst>
      <p:ext uri="{BB962C8B-B14F-4D97-AF65-F5344CB8AC3E}">
        <p14:creationId xmlns:p14="http://schemas.microsoft.com/office/powerpoint/2010/main" val="302196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 is the man who …</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99415" y="2123690"/>
            <a:ext cx="9144000" cy="4829725"/>
          </a:xfrm>
        </p:spPr>
        <p:txBody>
          <a:bodyPr>
            <a:noAutofit/>
          </a:bodyPr>
          <a:lstStyle/>
          <a:p>
            <a:pPr algn="l"/>
            <a:r>
              <a:rPr lang="en-US" sz="3200" dirty="0">
                <a:solidFill>
                  <a:schemeClr val="bg2"/>
                </a:solidFill>
                <a:latin typeface="+mj-lt"/>
              </a:rPr>
              <a:t>When the Lord (YHWH) blesses you:</a:t>
            </a:r>
          </a:p>
          <a:p>
            <a:pPr algn="l"/>
            <a:r>
              <a:rPr lang="en-US" sz="3200" b="0" i="1" dirty="0">
                <a:solidFill>
                  <a:schemeClr val="bg2"/>
                </a:solidFill>
                <a:effectLst/>
                <a:latin typeface="+mj-lt"/>
              </a:rPr>
              <a:t>	He will keep you</a:t>
            </a:r>
          </a:p>
          <a:p>
            <a:pPr algn="l"/>
            <a:r>
              <a:rPr lang="en-US" sz="3200" i="1" dirty="0">
                <a:solidFill>
                  <a:schemeClr val="bg2"/>
                </a:solidFill>
                <a:latin typeface="+mj-lt"/>
              </a:rPr>
              <a:t>	He will make His face shine upon you</a:t>
            </a:r>
          </a:p>
          <a:p>
            <a:pPr algn="l"/>
            <a:r>
              <a:rPr lang="en-US" sz="3200" b="0" i="1" dirty="0">
                <a:solidFill>
                  <a:schemeClr val="bg2"/>
                </a:solidFill>
                <a:effectLst/>
                <a:latin typeface="+mj-lt"/>
              </a:rPr>
              <a:t>	He will be gracious to you</a:t>
            </a:r>
          </a:p>
          <a:p>
            <a:pPr algn="l"/>
            <a:r>
              <a:rPr lang="en-US" sz="3200" i="1" dirty="0">
                <a:solidFill>
                  <a:schemeClr val="bg2"/>
                </a:solidFill>
                <a:latin typeface="+mj-lt"/>
              </a:rPr>
              <a:t>	He will lift up His countenance upon you</a:t>
            </a:r>
          </a:p>
          <a:p>
            <a:pPr algn="l"/>
            <a:r>
              <a:rPr lang="en-US" sz="3200" b="0" i="1" dirty="0">
                <a:solidFill>
                  <a:schemeClr val="bg2"/>
                </a:solidFill>
                <a:effectLst/>
                <a:latin typeface="+mj-lt"/>
              </a:rPr>
              <a:t>	He will give you His shalom</a:t>
            </a:r>
            <a:endParaRPr lang="en-AU" sz="4000" dirty="0">
              <a:solidFill>
                <a:schemeClr val="bg2"/>
              </a:solidFill>
              <a:latin typeface="+mj-lt"/>
            </a:endParaRPr>
          </a:p>
          <a:p>
            <a:pPr algn="l"/>
            <a:endParaRPr lang="en-AU" sz="4000" dirty="0">
              <a:solidFill>
                <a:schemeClr val="bg2"/>
              </a:solidFill>
              <a:latin typeface="+mj-lt"/>
            </a:endParaRPr>
          </a:p>
        </p:txBody>
      </p:sp>
    </p:spTree>
    <p:extLst>
      <p:ext uri="{BB962C8B-B14F-4D97-AF65-F5344CB8AC3E}">
        <p14:creationId xmlns:p14="http://schemas.microsoft.com/office/powerpoint/2010/main" val="406292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607366" y="2568964"/>
            <a:ext cx="9144000" cy="4829725"/>
          </a:xfrm>
        </p:spPr>
        <p:txBody>
          <a:bodyPr>
            <a:noAutofit/>
          </a:bodyPr>
          <a:lstStyle/>
          <a:p>
            <a:pPr algn="l"/>
            <a:r>
              <a:rPr lang="en-AU" sz="3200" dirty="0">
                <a:solidFill>
                  <a:schemeClr val="bg2"/>
                </a:solidFill>
                <a:latin typeface="+mj-lt"/>
              </a:rPr>
              <a:t>Psalm 32.1: Blessed is the man whose transgression is forgiven, whose sin is covered</a:t>
            </a:r>
          </a:p>
          <a:p>
            <a:pPr algn="l"/>
            <a:endParaRPr lang="en-AU" sz="3200" dirty="0">
              <a:solidFill>
                <a:schemeClr val="bg2"/>
              </a:solidFill>
              <a:latin typeface="+mj-lt"/>
            </a:endParaRPr>
          </a:p>
          <a:p>
            <a:r>
              <a:rPr lang="en-AU" sz="3200" dirty="0">
                <a:solidFill>
                  <a:schemeClr val="bg2"/>
                </a:solidFill>
                <a:latin typeface="+mj-lt"/>
              </a:rPr>
              <a:t>This blessing is forgiveness</a:t>
            </a:r>
          </a:p>
          <a:p>
            <a:pPr algn="l"/>
            <a:endParaRPr lang="en-AU" sz="4000" dirty="0">
              <a:solidFill>
                <a:schemeClr val="bg2"/>
              </a:solidFill>
              <a:latin typeface="+mj-lt"/>
            </a:endParaRPr>
          </a:p>
          <a:p>
            <a:pPr algn="l"/>
            <a:endParaRPr lang="en-AU" sz="4000" dirty="0">
              <a:solidFill>
                <a:schemeClr val="bg2"/>
              </a:solidFill>
              <a:latin typeface="+mj-lt"/>
            </a:endParaRPr>
          </a:p>
        </p:txBody>
      </p:sp>
    </p:spTree>
    <p:extLst>
      <p:ext uri="{BB962C8B-B14F-4D97-AF65-F5344CB8AC3E}">
        <p14:creationId xmlns:p14="http://schemas.microsoft.com/office/powerpoint/2010/main" val="297336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99415" y="2028275"/>
            <a:ext cx="9144000" cy="4829725"/>
          </a:xfrm>
        </p:spPr>
        <p:txBody>
          <a:bodyPr>
            <a:noAutofit/>
          </a:bodyPr>
          <a:lstStyle/>
          <a:p>
            <a:pPr algn="l"/>
            <a:r>
              <a:rPr lang="en-AU" sz="3200" dirty="0">
                <a:solidFill>
                  <a:schemeClr val="bg2"/>
                </a:solidFill>
                <a:latin typeface="+mj-lt"/>
              </a:rPr>
              <a:t>Blessed is the man ………. </a:t>
            </a:r>
          </a:p>
          <a:p>
            <a:pPr algn="l"/>
            <a:endParaRPr lang="en-AU" sz="4000" dirty="0">
              <a:solidFill>
                <a:schemeClr val="bg2"/>
              </a:solidFill>
              <a:latin typeface="+mj-lt"/>
            </a:endParaRPr>
          </a:p>
          <a:p>
            <a:endParaRPr lang="en-AU" sz="4000" dirty="0">
              <a:solidFill>
                <a:schemeClr val="bg2"/>
              </a:solidFill>
              <a:latin typeface="+mj-lt"/>
            </a:endParaRPr>
          </a:p>
          <a:p>
            <a:r>
              <a:rPr lang="en-AU" sz="4000" dirty="0">
                <a:solidFill>
                  <a:schemeClr val="bg2"/>
                </a:solidFill>
                <a:latin typeface="+mj-lt"/>
              </a:rPr>
              <a:t>This blessing is made possible by forgiveness</a:t>
            </a:r>
          </a:p>
          <a:p>
            <a:pPr algn="l"/>
            <a:endParaRPr lang="en-AU" sz="4000" dirty="0">
              <a:solidFill>
                <a:schemeClr val="bg2"/>
              </a:solidFill>
              <a:latin typeface="+mj-lt"/>
            </a:endParaRPr>
          </a:p>
          <a:p>
            <a:pPr algn="l"/>
            <a:endParaRPr lang="en-AU" sz="4000" dirty="0">
              <a:solidFill>
                <a:schemeClr val="bg2"/>
              </a:solidFill>
              <a:latin typeface="+mj-lt"/>
            </a:endParaRPr>
          </a:p>
        </p:txBody>
      </p:sp>
    </p:spTree>
    <p:extLst>
      <p:ext uri="{BB962C8B-B14F-4D97-AF65-F5344CB8AC3E}">
        <p14:creationId xmlns:p14="http://schemas.microsoft.com/office/powerpoint/2010/main" val="376149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Psalm 1.1: Blessedness</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83513" y="1806745"/>
            <a:ext cx="9144000" cy="4829725"/>
          </a:xfrm>
        </p:spPr>
        <p:txBody>
          <a:bodyPr>
            <a:noAutofit/>
          </a:bodyPr>
          <a:lstStyle/>
          <a:p>
            <a:pPr algn="l"/>
            <a:r>
              <a:rPr lang="en-AU" sz="3200" dirty="0">
                <a:solidFill>
                  <a:schemeClr val="bg2"/>
                </a:solidFill>
                <a:latin typeface="+mj-lt"/>
              </a:rPr>
              <a:t>Blessed is the man ………. </a:t>
            </a:r>
          </a:p>
          <a:p>
            <a:pPr algn="l"/>
            <a:endParaRPr lang="en-US" sz="3200" b="0" i="0" dirty="0">
              <a:solidFill>
                <a:schemeClr val="bg2"/>
              </a:solidFill>
              <a:effectLst/>
              <a:latin typeface="+mj-lt"/>
            </a:endParaRPr>
          </a:p>
          <a:p>
            <a:pPr algn="l"/>
            <a:r>
              <a:rPr lang="en-US" sz="3200" b="0" i="0" dirty="0">
                <a:solidFill>
                  <a:schemeClr val="bg2"/>
                </a:solidFill>
                <a:effectLst/>
                <a:latin typeface="+mj-lt"/>
              </a:rPr>
              <a:t>The original meaning of the word blessed as found in Psalm 1:1 comes from the Hebrew word “</a:t>
            </a:r>
            <a:r>
              <a:rPr lang="en-US" sz="3200" b="0" i="0" dirty="0" err="1">
                <a:solidFill>
                  <a:schemeClr val="bg2"/>
                </a:solidFill>
                <a:effectLst/>
                <a:latin typeface="+mj-lt"/>
              </a:rPr>
              <a:t>ʾ</a:t>
            </a:r>
            <a:r>
              <a:rPr lang="en-US" sz="3200" b="0" i="1" dirty="0" err="1">
                <a:solidFill>
                  <a:schemeClr val="bg2"/>
                </a:solidFill>
                <a:effectLst/>
                <a:latin typeface="+mj-lt"/>
              </a:rPr>
              <a:t>esher</a:t>
            </a:r>
            <a:r>
              <a:rPr lang="en-US" sz="3200" b="0" i="0" dirty="0">
                <a:solidFill>
                  <a:schemeClr val="bg2"/>
                </a:solidFill>
                <a:effectLst/>
                <a:latin typeface="+mj-lt"/>
              </a:rPr>
              <a:t>”</a:t>
            </a:r>
          </a:p>
          <a:p>
            <a:pPr algn="l"/>
            <a:endParaRPr lang="en-US" sz="3200" dirty="0">
              <a:solidFill>
                <a:schemeClr val="bg2"/>
              </a:solidFill>
              <a:latin typeface="+mj-lt"/>
            </a:endParaRPr>
          </a:p>
          <a:p>
            <a:pPr algn="l"/>
            <a:r>
              <a:rPr lang="en-US" sz="3200" b="0" i="0" dirty="0">
                <a:solidFill>
                  <a:schemeClr val="bg2"/>
                </a:solidFill>
                <a:effectLst/>
                <a:latin typeface="+mj-lt"/>
              </a:rPr>
              <a:t>The meaning is to be </a:t>
            </a:r>
            <a:r>
              <a:rPr lang="en-US" sz="3200" b="1" i="0" dirty="0">
                <a:solidFill>
                  <a:schemeClr val="bg2"/>
                </a:solidFill>
                <a:effectLst/>
                <a:latin typeface="+mj-lt"/>
              </a:rPr>
              <a:t>happy</a:t>
            </a:r>
            <a:r>
              <a:rPr lang="en-US" sz="3200" b="0" i="0" dirty="0">
                <a:solidFill>
                  <a:schemeClr val="bg2"/>
                </a:solidFill>
                <a:effectLst/>
                <a:latin typeface="+mj-lt"/>
              </a:rPr>
              <a:t>, to be </a:t>
            </a:r>
            <a:r>
              <a:rPr lang="en-US" sz="3200" b="1" i="0" dirty="0">
                <a:solidFill>
                  <a:schemeClr val="bg2"/>
                </a:solidFill>
                <a:effectLst/>
                <a:latin typeface="+mj-lt"/>
              </a:rPr>
              <a:t>blessed</a:t>
            </a:r>
            <a:r>
              <a:rPr lang="en-US" sz="3200" b="0" i="0" dirty="0">
                <a:solidFill>
                  <a:schemeClr val="bg2"/>
                </a:solidFill>
                <a:effectLst/>
                <a:latin typeface="+mj-lt"/>
              </a:rPr>
              <a:t>, to be looked upon with God’s </a:t>
            </a:r>
            <a:r>
              <a:rPr lang="en-US" sz="3200" b="1" i="0" dirty="0" err="1">
                <a:solidFill>
                  <a:schemeClr val="bg2"/>
                </a:solidFill>
                <a:effectLst/>
                <a:latin typeface="+mj-lt"/>
              </a:rPr>
              <a:t>favour</a:t>
            </a:r>
            <a:endParaRPr lang="en-US" sz="3200" b="1" i="0" dirty="0">
              <a:solidFill>
                <a:schemeClr val="bg2"/>
              </a:solidFill>
              <a:effectLst/>
              <a:latin typeface="+mj-lt"/>
            </a:endParaRPr>
          </a:p>
          <a:p>
            <a:pPr algn="l"/>
            <a:endParaRPr lang="en-US" sz="3200" b="0" i="0" dirty="0">
              <a:solidFill>
                <a:schemeClr val="bg2"/>
              </a:solidFill>
              <a:effectLst/>
              <a:latin typeface="+mj-lt"/>
            </a:endParaRPr>
          </a:p>
          <a:p>
            <a:r>
              <a:rPr lang="en-US" sz="3200" dirty="0">
                <a:solidFill>
                  <a:schemeClr val="bg2"/>
                </a:solidFill>
                <a:latin typeface="+mj-lt"/>
              </a:rPr>
              <a:t>All possible because of forgiveness</a:t>
            </a:r>
            <a:endParaRPr lang="en-US" sz="3200" b="0" i="0" dirty="0">
              <a:solidFill>
                <a:schemeClr val="bg2"/>
              </a:solidFill>
              <a:effectLst/>
              <a:latin typeface="+mj-lt"/>
            </a:endParaRPr>
          </a:p>
          <a:p>
            <a:pPr algn="l"/>
            <a:endParaRPr lang="en-AU" sz="4000" dirty="0">
              <a:solidFill>
                <a:schemeClr val="bg2"/>
              </a:solidFill>
              <a:latin typeface="+mj-lt"/>
            </a:endParaRPr>
          </a:p>
        </p:txBody>
      </p:sp>
    </p:spTree>
    <p:extLst>
      <p:ext uri="{BB962C8B-B14F-4D97-AF65-F5344CB8AC3E}">
        <p14:creationId xmlns:p14="http://schemas.microsoft.com/office/powerpoint/2010/main" val="3841097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597</TotalTime>
  <Words>826</Words>
  <Application>Microsoft Office PowerPoint</Application>
  <PresentationFormat>Widescreen</PresentationFormat>
  <Paragraphs>110</Paragraphs>
  <Slides>22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Algerian</vt:lpstr>
      <vt:lpstr>Aptos</vt:lpstr>
      <vt:lpstr>Aptos Display</vt:lpstr>
      <vt:lpstr>Arial</vt:lpstr>
      <vt:lpstr>proxima-nova</vt:lpstr>
      <vt:lpstr>Tahoma</vt:lpstr>
      <vt:lpstr>Office Theme</vt:lpstr>
      <vt:lpstr>Psalm Enchanted Evening</vt:lpstr>
      <vt:lpstr>Psalm 1: Two Men, Two Ways, Two Destinies</vt:lpstr>
      <vt:lpstr>Psalm 1</vt:lpstr>
      <vt:lpstr>Psalm 1.1: Blessedness</vt:lpstr>
      <vt:lpstr>Psalm 1.1: Blessedness</vt:lpstr>
      <vt:lpstr>Psalm 1.1: Blessed is the man who …</vt:lpstr>
      <vt:lpstr>Psalm 1.1: Blessedness</vt:lpstr>
      <vt:lpstr>Psalm 1.1: Blessedness</vt:lpstr>
      <vt:lpstr>Psalm 1.1: Blessedness</vt:lpstr>
      <vt:lpstr>Psalm 1.1: Blessedness</vt:lpstr>
      <vt:lpstr>Psalm 1.1: Blessedness</vt:lpstr>
      <vt:lpstr>Psalm 1: Blessedness</vt:lpstr>
      <vt:lpstr>Psalm 1.1: Blessedness</vt:lpstr>
      <vt:lpstr>Psalm 1.1: Blessedness</vt:lpstr>
      <vt:lpstr>Psalm 1.1: Blessedness</vt:lpstr>
      <vt:lpstr>Psalm 1.1: Blessedness</vt:lpstr>
      <vt:lpstr>Psalm 1.1: Blessedness</vt:lpstr>
      <vt:lpstr>Psalm 1.1: Blessedness</vt:lpstr>
      <vt:lpstr>Psalm 1.1: Blessedness</vt:lpstr>
      <vt:lpstr>Psalm 1.1: Blessedness</vt:lpstr>
      <vt:lpstr>Psalm 1.1: Blessedness</vt:lpstr>
      <vt:lpstr>More On Psalm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Enchanted Evening</dc:title>
  <dc:creator>Neil Davies</dc:creator>
  <cp:lastModifiedBy>Neil Davies</cp:lastModifiedBy>
  <cp:revision>15</cp:revision>
  <dcterms:created xsi:type="dcterms:W3CDTF">2024-01-14T22:53:59Z</dcterms:created>
  <dcterms:modified xsi:type="dcterms:W3CDTF">2024-02-12T22:41:46Z</dcterms:modified>
</cp:coreProperties>
</file>