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0" r:id="rId4"/>
    <p:sldId id="279" r:id="rId5"/>
    <p:sldId id="262" r:id="rId6"/>
    <p:sldId id="271" r:id="rId7"/>
    <p:sldId id="263" r:id="rId8"/>
    <p:sldId id="264" r:id="rId9"/>
    <p:sldId id="259" r:id="rId10"/>
    <p:sldId id="260" r:id="rId11"/>
    <p:sldId id="261" r:id="rId12"/>
    <p:sldId id="265" r:id="rId13"/>
    <p:sldId id="266" r:id="rId14"/>
    <p:sldId id="267" r:id="rId15"/>
    <p:sldId id="268" r:id="rId16"/>
    <p:sldId id="275" r:id="rId17"/>
    <p:sldId id="276" r:id="rId18"/>
    <p:sldId id="277" r:id="rId19"/>
    <p:sldId id="278" r:id="rId20"/>
    <p:sldId id="270" r:id="rId21"/>
    <p:sldId id="269" r:id="rId22"/>
    <p:sldId id="272" r:id="rId23"/>
    <p:sldId id="273"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307A-D473-2D73-8BA2-D7FF10C712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FDF691-B28A-8A95-1BE5-CFAD736B0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FEC5756-A627-FBA5-FC48-0228E446025C}"/>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5" name="Footer Placeholder 4">
            <a:extLst>
              <a:ext uri="{FF2B5EF4-FFF2-40B4-BE49-F238E27FC236}">
                <a16:creationId xmlns:a16="http://schemas.microsoft.com/office/drawing/2014/main" id="{561EA4AC-E231-87DC-968B-7F4C11478D6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683DE5-8194-FE1F-B784-06E6277E4297}"/>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4038573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4DE2-8259-74ED-6C35-3B618E32E1D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3AEE07-2CE6-353D-2989-4C3AC72C2E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C2C5BC-7563-FE3B-B0FC-1CC76572B921}"/>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5" name="Footer Placeholder 4">
            <a:extLst>
              <a:ext uri="{FF2B5EF4-FFF2-40B4-BE49-F238E27FC236}">
                <a16:creationId xmlns:a16="http://schemas.microsoft.com/office/drawing/2014/main" id="{745761D4-4A6C-7AA7-CE72-6960AC5375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56C9DD7-54AE-ACDD-119A-FC221FF8D774}"/>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09130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37624-AC28-2148-A146-6211F357B6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358CD49-BB6A-6E85-B3AA-BA7851507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ACD6AF-9E58-2C53-17E8-CF9855A5901E}"/>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5" name="Footer Placeholder 4">
            <a:extLst>
              <a:ext uri="{FF2B5EF4-FFF2-40B4-BE49-F238E27FC236}">
                <a16:creationId xmlns:a16="http://schemas.microsoft.com/office/drawing/2014/main" id="{2D6391E8-B1E0-ABEC-32E1-DB96E634FB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FA8372-5B7D-3E55-CF3B-23046D5DE120}"/>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88239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29A9-FD01-57C7-C0DF-227D6316638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BC2B88-4B95-7BBA-C3F2-5213F05E3C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B9E06B-B41E-A003-3AC2-668912BE467F}"/>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5" name="Footer Placeholder 4">
            <a:extLst>
              <a:ext uri="{FF2B5EF4-FFF2-40B4-BE49-F238E27FC236}">
                <a16:creationId xmlns:a16="http://schemas.microsoft.com/office/drawing/2014/main" id="{F20024B9-95A1-7EAA-86C5-013DB2C89D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1A0DC3D-D99D-69F7-7277-8E8EE5E24C4C}"/>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96214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29D1-07DD-1D35-AFE4-E2AE37FBE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A8158FE-D49A-0D17-4415-A006E86A43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F09050-CD3E-DE9F-3541-C695722F240A}"/>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5" name="Footer Placeholder 4">
            <a:extLst>
              <a:ext uri="{FF2B5EF4-FFF2-40B4-BE49-F238E27FC236}">
                <a16:creationId xmlns:a16="http://schemas.microsoft.com/office/drawing/2014/main" id="{D8AA523A-44A0-7B47-F622-5507766946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B72FC21-1559-FB52-0529-71D48DB472E4}"/>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179979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B78A-BBFB-EAB7-38E0-96805B5E7DE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9716B0-3811-1EDA-B703-6B6DBB5B02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688028D-6771-45AA-DD98-D17D148EC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CC1A057-A3E7-E5F1-5C5F-D7244B8EA9C0}"/>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6" name="Footer Placeholder 5">
            <a:extLst>
              <a:ext uri="{FF2B5EF4-FFF2-40B4-BE49-F238E27FC236}">
                <a16:creationId xmlns:a16="http://schemas.microsoft.com/office/drawing/2014/main" id="{070C87D2-C891-BC2D-EEAF-9B9D9E2C1C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891F52F-12C7-8B20-1CA5-50FAE057AC2D}"/>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383928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F6A8-17CB-AE10-6B43-0012B93393E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4983A5-948C-886A-8134-84D1475BB7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A08204-FCB1-CEDE-FC2C-C11252A132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B684E87-E6B8-0C19-A9BD-B4861B684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96D96D-51B1-5962-1DDE-FE092F0F85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E88662E-06B8-7F0A-8475-CEE69868B725}"/>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8" name="Footer Placeholder 7">
            <a:extLst>
              <a:ext uri="{FF2B5EF4-FFF2-40B4-BE49-F238E27FC236}">
                <a16:creationId xmlns:a16="http://schemas.microsoft.com/office/drawing/2014/main" id="{5FB0443D-9116-BE2D-216E-22A0DCEA53C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ACA9462-4898-057B-5161-27D60C53DA9E}"/>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116951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B4E3A-6A05-4C9D-2353-78B6C2B49BD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CE90B2D-7EEC-B136-9E82-3F368A78152E}"/>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4" name="Footer Placeholder 3">
            <a:extLst>
              <a:ext uri="{FF2B5EF4-FFF2-40B4-BE49-F238E27FC236}">
                <a16:creationId xmlns:a16="http://schemas.microsoft.com/office/drawing/2014/main" id="{E6E13F14-DF73-54C3-B4E3-06152B17955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7D1ED87-EB38-CAE1-9B19-B24A5432F34B}"/>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8251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F3D765-4467-F229-2A0C-6C8FC02179AD}"/>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3" name="Footer Placeholder 2">
            <a:extLst>
              <a:ext uri="{FF2B5EF4-FFF2-40B4-BE49-F238E27FC236}">
                <a16:creationId xmlns:a16="http://schemas.microsoft.com/office/drawing/2014/main" id="{FCDBA297-0476-0132-3A8E-B4AE74052955}"/>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B2CA486-B9E8-F290-EDBB-1F3DA6BBAE7A}"/>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308936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24C4-8BF9-E059-4376-97EE75B4E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F29C07D-38AA-388B-A37E-A6B4A0EA9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52FBF1A-6618-DAB0-6F24-9DF684DCD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37442-AA4B-E5EE-2966-A6471F31D102}"/>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6" name="Footer Placeholder 5">
            <a:extLst>
              <a:ext uri="{FF2B5EF4-FFF2-40B4-BE49-F238E27FC236}">
                <a16:creationId xmlns:a16="http://schemas.microsoft.com/office/drawing/2014/main" id="{307BE9B4-53A3-8E12-2F10-7C1A8F052EF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E9AD8D8-1601-D725-49DA-82EC618A5F63}"/>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262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9794-C8A6-C091-5B60-7F3A432EF0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8086770-695E-C1E7-34BC-F2CB365F2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8CD08A9-F0DB-A6B8-0E36-F1D37A76D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47D55-1F34-AC23-6690-DB55B0AEB4FB}"/>
              </a:ext>
            </a:extLst>
          </p:cNvPr>
          <p:cNvSpPr>
            <a:spLocks noGrp="1"/>
          </p:cNvSpPr>
          <p:nvPr>
            <p:ph type="dt" sz="half" idx="10"/>
          </p:nvPr>
        </p:nvSpPr>
        <p:spPr/>
        <p:txBody>
          <a:bodyPr/>
          <a:lstStyle/>
          <a:p>
            <a:fld id="{9F29D452-9DAF-4963-B5B6-DB37BE0FC272}" type="datetimeFigureOut">
              <a:rPr lang="en-AU" smtClean="0"/>
              <a:t>17/01/2024</a:t>
            </a:fld>
            <a:endParaRPr lang="en-AU"/>
          </a:p>
        </p:txBody>
      </p:sp>
      <p:sp>
        <p:nvSpPr>
          <p:cNvPr id="6" name="Footer Placeholder 5">
            <a:extLst>
              <a:ext uri="{FF2B5EF4-FFF2-40B4-BE49-F238E27FC236}">
                <a16:creationId xmlns:a16="http://schemas.microsoft.com/office/drawing/2014/main" id="{411096DD-8890-D38B-343B-6FBBE7D1C1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FFC8AA-211E-E224-B273-1EB62F3BA49A}"/>
              </a:ext>
            </a:extLst>
          </p:cNvPr>
          <p:cNvSpPr>
            <a:spLocks noGrp="1"/>
          </p:cNvSpPr>
          <p:nvPr>
            <p:ph type="sldNum" sz="quarter" idx="12"/>
          </p:nvPr>
        </p:nvSpPr>
        <p:spPr/>
        <p:txBody>
          <a:bodyPr/>
          <a:lstStyle/>
          <a:p>
            <a:fld id="{D34B4405-A7EF-4DDF-9038-A1FD3D31D442}" type="slidenum">
              <a:rPr lang="en-AU" smtClean="0"/>
              <a:t>‹#›</a:t>
            </a:fld>
            <a:endParaRPr lang="en-AU"/>
          </a:p>
        </p:txBody>
      </p:sp>
    </p:spTree>
    <p:extLst>
      <p:ext uri="{BB962C8B-B14F-4D97-AF65-F5344CB8AC3E}">
        <p14:creationId xmlns:p14="http://schemas.microsoft.com/office/powerpoint/2010/main" val="516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619A2-C758-A7AA-8EAD-04CBB045A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808F96-36F6-6576-BF8C-B751400C9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8041C9-59D0-135F-CCC9-28BB332A7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29D452-9DAF-4963-B5B6-DB37BE0FC272}" type="datetimeFigureOut">
              <a:rPr lang="en-AU" smtClean="0"/>
              <a:t>17/01/2024</a:t>
            </a:fld>
            <a:endParaRPr lang="en-AU"/>
          </a:p>
        </p:txBody>
      </p:sp>
      <p:sp>
        <p:nvSpPr>
          <p:cNvPr id="5" name="Footer Placeholder 4">
            <a:extLst>
              <a:ext uri="{FF2B5EF4-FFF2-40B4-BE49-F238E27FC236}">
                <a16:creationId xmlns:a16="http://schemas.microsoft.com/office/drawing/2014/main" id="{71E4C7D1-5562-B7AE-9267-ED5B1E22AE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0C71273B-4BF5-D73B-B312-7641551E4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4B4405-A7EF-4DDF-9038-A1FD3D31D442}" type="slidenum">
              <a:rPr lang="en-AU" smtClean="0"/>
              <a:t>‹#›</a:t>
            </a:fld>
            <a:endParaRPr lang="en-AU"/>
          </a:p>
        </p:txBody>
      </p:sp>
    </p:spTree>
    <p:extLst>
      <p:ext uri="{BB962C8B-B14F-4D97-AF65-F5344CB8AC3E}">
        <p14:creationId xmlns:p14="http://schemas.microsoft.com/office/powerpoint/2010/main" val="2095550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2601966"/>
          </a:xfrm>
        </p:spPr>
        <p:txBody>
          <a:bodyPr/>
          <a:lstStyle/>
          <a:p>
            <a:r>
              <a:rPr lang="en-AU" dirty="0">
                <a:solidFill>
                  <a:schemeClr val="bg2"/>
                </a:solidFill>
                <a:latin typeface="Algerian" panose="04020705040A02060702" pitchFamily="82" charset="0"/>
              </a:rPr>
              <a:t>Psalm Enchanted Evening</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4107891"/>
            <a:ext cx="9144000" cy="1655762"/>
          </a:xfrm>
        </p:spPr>
        <p:txBody>
          <a:bodyPr>
            <a:noAutofit/>
          </a:bodyPr>
          <a:lstStyle/>
          <a:p>
            <a:r>
              <a:rPr lang="en-AU" sz="4000" dirty="0">
                <a:solidFill>
                  <a:schemeClr val="bg2"/>
                </a:solidFill>
                <a:latin typeface="Algerian" panose="04020705040A02060702" pitchFamily="82" charset="0"/>
              </a:rPr>
              <a:t>Awe &amp; wonder </a:t>
            </a:r>
          </a:p>
          <a:p>
            <a:r>
              <a:rPr lang="en-AU" sz="4000" dirty="0">
                <a:solidFill>
                  <a:schemeClr val="bg2"/>
                </a:solidFill>
                <a:latin typeface="Algerian" panose="04020705040A02060702" pitchFamily="82" charset="0"/>
              </a:rPr>
              <a:t>in the </a:t>
            </a:r>
          </a:p>
          <a:p>
            <a:r>
              <a:rPr lang="en-AU" sz="4000" dirty="0">
                <a:solidFill>
                  <a:schemeClr val="bg2"/>
                </a:solidFill>
                <a:latin typeface="Algerian" panose="04020705040A02060702" pitchFamily="82" charset="0"/>
              </a:rPr>
              <a:t>Book of Psalms</a:t>
            </a:r>
          </a:p>
        </p:txBody>
      </p:sp>
    </p:spTree>
    <p:extLst>
      <p:ext uri="{BB962C8B-B14F-4D97-AF65-F5344CB8AC3E}">
        <p14:creationId xmlns:p14="http://schemas.microsoft.com/office/powerpoint/2010/main" val="55664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15902"/>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Number 5 In Hebrew Literature</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734772"/>
            <a:ext cx="9144000" cy="1655762"/>
          </a:xfrm>
        </p:spPr>
        <p:txBody>
          <a:bodyPr>
            <a:noAutofit/>
          </a:bodyPr>
          <a:lstStyle/>
          <a:p>
            <a:r>
              <a:rPr lang="en-AU" sz="4000" dirty="0">
                <a:solidFill>
                  <a:schemeClr val="bg2"/>
                </a:solidFill>
                <a:latin typeface="+mj-lt"/>
              </a:rPr>
              <a:t>The </a:t>
            </a:r>
            <a:r>
              <a:rPr lang="en-AU" sz="4000" dirty="0" err="1">
                <a:solidFill>
                  <a:schemeClr val="bg2"/>
                </a:solidFill>
                <a:latin typeface="+mj-lt"/>
              </a:rPr>
              <a:t>Megilloth</a:t>
            </a:r>
            <a:r>
              <a:rPr lang="en-AU" sz="4000" dirty="0">
                <a:solidFill>
                  <a:schemeClr val="bg2"/>
                </a:solidFill>
                <a:latin typeface="+mj-lt"/>
              </a:rPr>
              <a:t> (scrolls or writings) is made up of 5 books from the Ketuvim</a:t>
            </a: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946FED86-2134-A434-E923-C581522AEB75}"/>
              </a:ext>
            </a:extLst>
          </p:cNvPr>
          <p:cNvSpPr txBox="1"/>
          <p:nvPr/>
        </p:nvSpPr>
        <p:spPr>
          <a:xfrm>
            <a:off x="2223154" y="4390534"/>
            <a:ext cx="7745691" cy="1230786"/>
          </a:xfrm>
          <a:prstGeom prst="rect">
            <a:avLst/>
          </a:prstGeom>
          <a:noFill/>
        </p:spPr>
        <p:txBody>
          <a:bodyPr wrap="square">
            <a:spAutoFit/>
          </a:bodyPr>
          <a:lstStyle/>
          <a:p>
            <a:pPr lvl="0" algn="ctr" fontAlgn="base">
              <a:lnSpc>
                <a:spcPct val="107000"/>
              </a:lnSpc>
              <a:spcAft>
                <a:spcPts val="800"/>
              </a:spcAft>
              <a:buSzPts val="1000"/>
              <a:tabLst>
                <a:tab pos="457200" algn="l"/>
              </a:tabLst>
            </a:pPr>
            <a:r>
              <a:rPr lang="en-AU" sz="3200" kern="0" dirty="0">
                <a:solidFill>
                  <a:schemeClr val="bg2"/>
                </a:solidFill>
                <a:effectLst/>
                <a:latin typeface="+mj-lt"/>
                <a:ea typeface="Times New Roman" panose="02020603050405020304" pitchFamily="18" charset="0"/>
                <a:cs typeface="Times New Roman" panose="02020603050405020304" pitchFamily="18" charset="0"/>
              </a:rPr>
              <a:t>Song of Solomon  Ruth  Lamentations  </a:t>
            </a:r>
          </a:p>
          <a:p>
            <a:pPr lvl="0" algn="ctr" fontAlgn="base">
              <a:lnSpc>
                <a:spcPct val="107000"/>
              </a:lnSpc>
              <a:spcAft>
                <a:spcPts val="800"/>
              </a:spcAft>
              <a:buSzPts val="1000"/>
              <a:tabLst>
                <a:tab pos="457200" algn="l"/>
              </a:tabLst>
            </a:pPr>
            <a:r>
              <a:rPr lang="en-AU" sz="3200" kern="0" dirty="0">
                <a:solidFill>
                  <a:schemeClr val="bg2"/>
                </a:solidFill>
                <a:effectLst/>
                <a:latin typeface="+mj-lt"/>
                <a:ea typeface="Times New Roman" panose="02020603050405020304" pitchFamily="18" charset="0"/>
                <a:cs typeface="Times New Roman" panose="02020603050405020304" pitchFamily="18" charset="0"/>
              </a:rPr>
              <a:t>Ecclesiastes  Esther</a:t>
            </a:r>
            <a:endParaRPr lang="en-AU" sz="3200" kern="100" dirty="0">
              <a:solidFill>
                <a:schemeClr val="bg2"/>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2282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Number 5 In Hebrew Literature</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734772"/>
            <a:ext cx="9144000" cy="2723348"/>
          </a:xfrm>
        </p:spPr>
        <p:txBody>
          <a:bodyPr>
            <a:noAutofit/>
          </a:bodyPr>
          <a:lstStyle/>
          <a:p>
            <a:r>
              <a:rPr lang="en-AU" sz="4000" dirty="0">
                <a:solidFill>
                  <a:schemeClr val="bg2"/>
                </a:solidFill>
                <a:latin typeface="+mj-lt"/>
              </a:rPr>
              <a:t>The 5 books of the Psalms are textually parallel to and reflective of the Torah and the </a:t>
            </a:r>
            <a:r>
              <a:rPr lang="en-AU" sz="4000" dirty="0" err="1">
                <a:solidFill>
                  <a:schemeClr val="bg2"/>
                </a:solidFill>
                <a:latin typeface="+mj-lt"/>
              </a:rPr>
              <a:t>Megilloth</a:t>
            </a:r>
            <a:r>
              <a:rPr lang="en-AU" sz="4000" dirty="0">
                <a:solidFill>
                  <a:schemeClr val="bg2"/>
                </a:solidFill>
                <a:latin typeface="+mj-lt"/>
              </a:rPr>
              <a:t> in the order in which they appear in the Hebrew bible</a:t>
            </a:r>
          </a:p>
          <a:p>
            <a:endParaRPr lang="en-AU" sz="4000" dirty="0">
              <a:solidFill>
                <a:schemeClr val="bg2"/>
              </a:solidFill>
              <a:latin typeface="+mj-lt"/>
            </a:endParaRPr>
          </a:p>
        </p:txBody>
      </p:sp>
    </p:spTree>
    <p:extLst>
      <p:ext uri="{BB962C8B-B14F-4D97-AF65-F5344CB8AC3E}">
        <p14:creationId xmlns:p14="http://schemas.microsoft.com/office/powerpoint/2010/main" val="339113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Number 5 In Hebrew Literature</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334646"/>
            <a:ext cx="9144000" cy="4111776"/>
          </a:xfrm>
        </p:spPr>
        <p:txBody>
          <a:bodyPr>
            <a:noAutofit/>
          </a:bodyPr>
          <a:lstStyle/>
          <a:p>
            <a:r>
              <a:rPr lang="en-AU" sz="4000" dirty="0">
                <a:solidFill>
                  <a:schemeClr val="bg2"/>
                </a:solidFill>
                <a:latin typeface="+mj-lt"/>
              </a:rPr>
              <a:t>Example from Book I</a:t>
            </a:r>
          </a:p>
          <a:p>
            <a:endParaRPr lang="en-AU" sz="4000" dirty="0">
              <a:solidFill>
                <a:schemeClr val="bg2"/>
              </a:solidFill>
              <a:latin typeface="+mj-lt"/>
            </a:endParaRPr>
          </a:p>
          <a:p>
            <a:r>
              <a:rPr lang="en-AU" sz="4000" dirty="0">
                <a:solidFill>
                  <a:schemeClr val="bg2"/>
                </a:solidFill>
                <a:latin typeface="+mj-lt"/>
              </a:rPr>
              <a:t>Psalm 8 refers specifically to the creation</a:t>
            </a:r>
          </a:p>
          <a:p>
            <a:endParaRPr lang="en-AU" sz="4000" dirty="0">
              <a:solidFill>
                <a:schemeClr val="bg2"/>
              </a:solidFill>
              <a:latin typeface="+mj-lt"/>
            </a:endParaRPr>
          </a:p>
          <a:p>
            <a:r>
              <a:rPr lang="en-AU" sz="4000" dirty="0">
                <a:solidFill>
                  <a:schemeClr val="bg2"/>
                </a:solidFill>
                <a:latin typeface="+mj-lt"/>
              </a:rPr>
              <a:t>Psalm 19 refers to both the creation and the bridegroom</a:t>
            </a:r>
          </a:p>
          <a:p>
            <a:endParaRPr lang="en-AU" sz="4000" dirty="0">
              <a:solidFill>
                <a:schemeClr val="bg2"/>
              </a:solidFill>
              <a:latin typeface="+mj-lt"/>
            </a:endParaRPr>
          </a:p>
        </p:txBody>
      </p:sp>
    </p:spTree>
    <p:extLst>
      <p:ext uri="{BB962C8B-B14F-4D97-AF65-F5344CB8AC3E}">
        <p14:creationId xmlns:p14="http://schemas.microsoft.com/office/powerpoint/2010/main" val="3750341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1511490"/>
          </a:xfrm>
        </p:spPr>
        <p:txBody>
          <a:bodyPr>
            <a:normAutofit/>
          </a:bodyPr>
          <a:lstStyle/>
          <a:p>
            <a:r>
              <a:rPr lang="en-AU" sz="4800" dirty="0">
                <a:solidFill>
                  <a:schemeClr val="bg2"/>
                </a:solidFill>
              </a:rPr>
              <a:t>Classification by Content of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334646"/>
            <a:ext cx="9144000" cy="3411504"/>
          </a:xfrm>
        </p:spPr>
        <p:txBody>
          <a:bodyPr>
            <a:noAutofit/>
          </a:bodyPr>
          <a:lstStyle/>
          <a:p>
            <a:pPr algn="l"/>
            <a:r>
              <a:rPr lang="en-AU" sz="4000" dirty="0">
                <a:solidFill>
                  <a:schemeClr val="bg2"/>
                </a:solidFill>
                <a:latin typeface="+mj-lt"/>
              </a:rPr>
              <a:t>Didactic: Psalms which give instruction</a:t>
            </a:r>
          </a:p>
          <a:p>
            <a:pPr algn="l"/>
            <a:r>
              <a:rPr lang="en-AU" sz="4000" dirty="0">
                <a:solidFill>
                  <a:schemeClr val="bg2"/>
                </a:solidFill>
                <a:latin typeface="+mj-lt"/>
              </a:rPr>
              <a:t>                    (119 is a good example)</a:t>
            </a:r>
          </a:p>
          <a:p>
            <a:pPr algn="l"/>
            <a:endParaRPr lang="en-AU" sz="4000" dirty="0">
              <a:solidFill>
                <a:schemeClr val="bg2"/>
              </a:solidFill>
              <a:latin typeface="+mj-lt"/>
            </a:endParaRPr>
          </a:p>
          <a:p>
            <a:pPr algn="l"/>
            <a:r>
              <a:rPr lang="en-AU" sz="4000" dirty="0">
                <a:solidFill>
                  <a:schemeClr val="bg2"/>
                </a:solidFill>
                <a:latin typeface="+mj-lt"/>
              </a:rPr>
              <a:t>Messianic: Psalms which contain prophecy                    		     related to the Messiah (22)</a:t>
            </a:r>
          </a:p>
          <a:p>
            <a:pPr algn="l"/>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102190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lang="en-AU" sz="4800" dirty="0">
                <a:solidFill>
                  <a:schemeClr val="bg2"/>
                </a:solidFill>
              </a:rPr>
              <a:t>Classification by Content of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1806744"/>
            <a:ext cx="9144000" cy="4829725"/>
          </a:xfrm>
        </p:spPr>
        <p:txBody>
          <a:bodyPr>
            <a:noAutofit/>
          </a:bodyPr>
          <a:lstStyle/>
          <a:p>
            <a:pPr algn="l"/>
            <a:r>
              <a:rPr lang="en-AU" sz="4000" dirty="0">
                <a:solidFill>
                  <a:schemeClr val="bg2"/>
                </a:solidFill>
                <a:latin typeface="+mj-lt"/>
              </a:rPr>
              <a:t>Imprecatory: Psalms which involve pleas to 		         God for the punishment of the 	                   wicked (109)</a:t>
            </a:r>
          </a:p>
          <a:p>
            <a:pPr algn="l"/>
            <a:endParaRPr lang="en-AU" sz="4000" dirty="0">
              <a:solidFill>
                <a:schemeClr val="bg2"/>
              </a:solidFill>
              <a:latin typeface="+mj-lt"/>
            </a:endParaRPr>
          </a:p>
          <a:p>
            <a:pPr algn="l"/>
            <a:r>
              <a:rPr lang="en-AU" sz="4000" dirty="0" err="1">
                <a:solidFill>
                  <a:schemeClr val="bg2"/>
                </a:solidFill>
                <a:latin typeface="+mj-lt"/>
              </a:rPr>
              <a:t>Penetential</a:t>
            </a:r>
            <a:r>
              <a:rPr lang="en-AU" sz="4000" dirty="0">
                <a:solidFill>
                  <a:schemeClr val="bg2"/>
                </a:solidFill>
                <a:latin typeface="+mj-lt"/>
              </a:rPr>
              <a:t>: Psalms which express 			                  repentance and pleas to God 		         for cleansing (6, 32, 38, 51)</a:t>
            </a:r>
          </a:p>
          <a:p>
            <a:pPr algn="l"/>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1306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lang="en-AU" sz="4800" dirty="0">
                <a:solidFill>
                  <a:schemeClr val="bg2"/>
                </a:solidFill>
              </a:rPr>
              <a:t>Classification by Content of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598596"/>
            <a:ext cx="9144000" cy="4829725"/>
          </a:xfrm>
        </p:spPr>
        <p:txBody>
          <a:bodyPr>
            <a:noAutofit/>
          </a:bodyPr>
          <a:lstStyle/>
          <a:p>
            <a:pPr algn="l"/>
            <a:r>
              <a:rPr lang="en-AU" sz="4000" dirty="0">
                <a:solidFill>
                  <a:schemeClr val="bg2"/>
                </a:solidFill>
                <a:latin typeface="+mj-lt"/>
              </a:rPr>
              <a:t>Other Psalms are classified according to their assigned title such as the psalms of ascent and the </a:t>
            </a:r>
            <a:r>
              <a:rPr lang="en-AU" sz="4000" i="1" dirty="0" err="1">
                <a:solidFill>
                  <a:schemeClr val="bg2"/>
                </a:solidFill>
                <a:latin typeface="+mj-lt"/>
              </a:rPr>
              <a:t>miktam</a:t>
            </a:r>
            <a:r>
              <a:rPr lang="en-AU" sz="4000" dirty="0">
                <a:solidFill>
                  <a:schemeClr val="bg2"/>
                </a:solidFill>
                <a:latin typeface="+mj-lt"/>
              </a:rPr>
              <a:t> psalms</a:t>
            </a:r>
          </a:p>
          <a:p>
            <a:pPr algn="l"/>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280264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fontScale="90000"/>
          </a:bodyPr>
          <a:lstStyle/>
          <a:p>
            <a:r>
              <a:rPr lang="en-AU" sz="4800" dirty="0">
                <a:solidFill>
                  <a:schemeClr val="bg2"/>
                </a:solidFill>
              </a:rPr>
              <a:t>The Supreme Reverence for the Word of God in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598596"/>
            <a:ext cx="9144000" cy="4829725"/>
          </a:xfrm>
        </p:spPr>
        <p:txBody>
          <a:bodyPr>
            <a:noAutofit/>
          </a:bodyPr>
          <a:lstStyle/>
          <a:p>
            <a:r>
              <a:rPr lang="en-AU" sz="4000" dirty="0">
                <a:solidFill>
                  <a:schemeClr val="bg2"/>
                </a:solidFill>
                <a:latin typeface="+mj-lt"/>
              </a:rPr>
              <a:t>All through the Psalms the Word of God to Israel is held in reverential awe</a:t>
            </a:r>
          </a:p>
          <a:p>
            <a:pPr algn="l"/>
            <a:endParaRPr lang="en-AU" sz="4000" dirty="0">
              <a:solidFill>
                <a:schemeClr val="bg2"/>
              </a:solidFill>
              <a:latin typeface="+mj-lt"/>
            </a:endParaRPr>
          </a:p>
          <a:p>
            <a:r>
              <a:rPr lang="en-AU" sz="4000" dirty="0">
                <a:solidFill>
                  <a:schemeClr val="bg2"/>
                </a:solidFill>
                <a:latin typeface="+mj-lt"/>
              </a:rPr>
              <a:t>It is inspired, it is instructive, it is comforting, it is absolute, it is completely reliable, it is a love language &amp; it is final</a:t>
            </a:r>
          </a:p>
          <a:p>
            <a:pPr algn="l"/>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425330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fontScale="90000"/>
          </a:bodyPr>
          <a:lstStyle/>
          <a:p>
            <a:r>
              <a:rPr lang="en-AU" sz="4800" dirty="0">
                <a:solidFill>
                  <a:schemeClr val="bg2"/>
                </a:solidFill>
              </a:rPr>
              <a:t>The Supreme Reverence for the Word of God in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169226"/>
            <a:ext cx="9144000" cy="4829725"/>
          </a:xfrm>
        </p:spPr>
        <p:txBody>
          <a:bodyPr>
            <a:noAutofit/>
          </a:bodyPr>
          <a:lstStyle/>
          <a:p>
            <a:r>
              <a:rPr lang="en-AU" sz="4000" dirty="0">
                <a:solidFill>
                  <a:schemeClr val="bg2"/>
                </a:solidFill>
                <a:latin typeface="+mj-lt"/>
              </a:rPr>
              <a:t>Consider Psalm 119</a:t>
            </a:r>
          </a:p>
          <a:p>
            <a:pPr algn="l"/>
            <a:endParaRPr lang="en-AU" sz="4000" dirty="0">
              <a:solidFill>
                <a:schemeClr val="bg2"/>
              </a:solidFill>
              <a:latin typeface="+mj-lt"/>
            </a:endParaRPr>
          </a:p>
          <a:p>
            <a:pPr algn="l"/>
            <a:r>
              <a:rPr lang="en-AU" sz="4000" dirty="0">
                <a:solidFill>
                  <a:schemeClr val="bg2"/>
                </a:solidFill>
                <a:latin typeface="+mj-lt"/>
              </a:rPr>
              <a:t>There are 176 verses in Psalm 119 and the Word of God is mentioned in 171 of them</a:t>
            </a:r>
          </a:p>
          <a:p>
            <a:pPr algn="l"/>
            <a:r>
              <a:rPr lang="en-AU" sz="4000" dirty="0">
                <a:solidFill>
                  <a:schemeClr val="bg2"/>
                </a:solidFill>
                <a:latin typeface="+mj-lt"/>
              </a:rPr>
              <a:t>There are 23 different adjectives and nouns in Psalm 119 which reference the Word of God</a:t>
            </a:r>
          </a:p>
          <a:p>
            <a:pPr algn="l"/>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369929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fontScale="90000"/>
          </a:bodyPr>
          <a:lstStyle/>
          <a:p>
            <a:r>
              <a:rPr lang="en-AU" sz="4800" dirty="0">
                <a:solidFill>
                  <a:schemeClr val="bg2"/>
                </a:solidFill>
              </a:rPr>
              <a:t>The Supreme Reverence for the Word of God in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1806745"/>
            <a:ext cx="9144000" cy="4829725"/>
          </a:xfrm>
        </p:spPr>
        <p:txBody>
          <a:bodyPr>
            <a:noAutofit/>
          </a:bodyPr>
          <a:lstStyle/>
          <a:p>
            <a:r>
              <a:rPr lang="en-AU" sz="4000" dirty="0">
                <a:solidFill>
                  <a:schemeClr val="bg2"/>
                </a:solidFill>
                <a:latin typeface="+mj-lt"/>
              </a:rPr>
              <a:t>Consider Psalm 119</a:t>
            </a:r>
          </a:p>
          <a:p>
            <a:pPr algn="l"/>
            <a:endParaRPr lang="en-AU" sz="4000" dirty="0">
              <a:solidFill>
                <a:schemeClr val="bg2"/>
              </a:solidFill>
              <a:latin typeface="+mj-lt"/>
            </a:endParaRPr>
          </a:p>
          <a:p>
            <a:pPr algn="l"/>
            <a:r>
              <a:rPr lang="en-AU" sz="4000" dirty="0">
                <a:solidFill>
                  <a:schemeClr val="bg2"/>
                </a:solidFill>
                <a:latin typeface="+mj-lt"/>
              </a:rPr>
              <a:t>There are 22 sections of 8 verses each</a:t>
            </a:r>
          </a:p>
          <a:p>
            <a:pPr algn="l"/>
            <a:r>
              <a:rPr lang="en-AU" sz="4000" dirty="0">
                <a:solidFill>
                  <a:schemeClr val="bg2"/>
                </a:solidFill>
                <a:latin typeface="+mj-lt"/>
              </a:rPr>
              <a:t>Each section is titled by the next character from the Hebrew alphabet starting with </a:t>
            </a:r>
            <a:r>
              <a:rPr lang="en-AU" sz="4000" i="1" dirty="0">
                <a:solidFill>
                  <a:schemeClr val="bg2"/>
                </a:solidFill>
                <a:latin typeface="+mj-lt"/>
              </a:rPr>
              <a:t>Alef</a:t>
            </a:r>
          </a:p>
          <a:p>
            <a:pPr algn="l"/>
            <a:r>
              <a:rPr lang="en-AU" sz="4000" dirty="0">
                <a:solidFill>
                  <a:schemeClr val="bg2"/>
                </a:solidFill>
                <a:latin typeface="+mj-lt"/>
              </a:rPr>
              <a:t>Each verse in each section begins with the title character</a:t>
            </a:r>
          </a:p>
          <a:p>
            <a:pPr algn="l"/>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216565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fontScale="90000"/>
          </a:bodyPr>
          <a:lstStyle/>
          <a:p>
            <a:r>
              <a:rPr lang="en-AU" sz="4800" dirty="0">
                <a:solidFill>
                  <a:schemeClr val="bg2"/>
                </a:solidFill>
              </a:rPr>
              <a:t>The Supreme Reverence for the Word of God in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085041"/>
            <a:ext cx="9144000" cy="4829725"/>
          </a:xfrm>
        </p:spPr>
        <p:txBody>
          <a:bodyPr>
            <a:noAutofit/>
          </a:bodyPr>
          <a:lstStyle/>
          <a:p>
            <a:r>
              <a:rPr lang="en-AU" sz="4000" dirty="0">
                <a:solidFill>
                  <a:schemeClr val="bg2"/>
                </a:solidFill>
                <a:latin typeface="+mj-lt"/>
              </a:rPr>
              <a:t>The Declaration of Psalm 138.2</a:t>
            </a:r>
          </a:p>
          <a:p>
            <a:pPr algn="l"/>
            <a:endParaRPr lang="en-AU" sz="4000" dirty="0">
              <a:solidFill>
                <a:schemeClr val="bg2"/>
              </a:solidFill>
              <a:latin typeface="+mj-lt"/>
            </a:endParaRPr>
          </a:p>
          <a:p>
            <a:pPr algn="l"/>
            <a:r>
              <a:rPr lang="en-US" sz="4000" b="0" i="0" dirty="0">
                <a:solidFill>
                  <a:schemeClr val="bg2"/>
                </a:solidFill>
                <a:effectLst/>
                <a:latin typeface="+mj-lt"/>
              </a:rPr>
              <a:t>I will worship toward thy holy temple and praise thy name for thy lovingkindness and for thy truth: </a:t>
            </a:r>
            <a:r>
              <a:rPr lang="en-US" sz="4000" b="1" i="0" u="sng" dirty="0">
                <a:solidFill>
                  <a:schemeClr val="bg2"/>
                </a:solidFill>
                <a:effectLst/>
                <a:latin typeface="+mj-lt"/>
              </a:rPr>
              <a:t>For thou hast magnified thy word above all thy name</a:t>
            </a:r>
            <a:endParaRPr lang="en-AU" sz="4000" u="sng"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386441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051462"/>
          </a:xfrm>
        </p:spPr>
        <p:txBody>
          <a:bodyPr>
            <a:normAutofit/>
          </a:bodyPr>
          <a:lstStyle/>
          <a:p>
            <a:r>
              <a:rPr lang="en-AU" sz="4800" dirty="0">
                <a:solidFill>
                  <a:schemeClr val="bg2"/>
                </a:solidFill>
              </a:rPr>
              <a:t>The Hebrew Bible</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003729"/>
            <a:ext cx="9144000" cy="2931205"/>
          </a:xfrm>
        </p:spPr>
        <p:txBody>
          <a:bodyPr>
            <a:noAutofit/>
          </a:bodyPr>
          <a:lstStyle/>
          <a:p>
            <a:r>
              <a:rPr lang="en-AU" sz="4000" dirty="0">
                <a:solidFill>
                  <a:schemeClr val="bg2"/>
                </a:solidFill>
                <a:latin typeface="+mj-lt"/>
              </a:rPr>
              <a:t>The Hebrew bible is known as the Tanakh</a:t>
            </a:r>
          </a:p>
          <a:p>
            <a:pPr algn="l"/>
            <a:r>
              <a:rPr lang="en-AU" sz="4000" dirty="0">
                <a:solidFill>
                  <a:schemeClr val="bg2"/>
                </a:solidFill>
                <a:latin typeface="+mj-lt"/>
              </a:rPr>
              <a:t>Acronym for:</a:t>
            </a:r>
          </a:p>
          <a:p>
            <a:pPr algn="l"/>
            <a:r>
              <a:rPr lang="en-AU" sz="4000" dirty="0">
                <a:solidFill>
                  <a:schemeClr val="bg2"/>
                </a:solidFill>
                <a:latin typeface="+mj-lt"/>
              </a:rPr>
              <a:t>Torah  (Pentateuch/first 5 books)</a:t>
            </a:r>
          </a:p>
          <a:p>
            <a:pPr algn="l"/>
            <a:r>
              <a:rPr lang="en-AU" sz="4000" dirty="0">
                <a:solidFill>
                  <a:schemeClr val="bg2"/>
                </a:solidFill>
                <a:latin typeface="+mj-lt"/>
              </a:rPr>
              <a:t>Nevi’im  (Prophets)</a:t>
            </a:r>
          </a:p>
          <a:p>
            <a:pPr algn="l"/>
            <a:r>
              <a:rPr lang="en-AU" sz="4000" dirty="0">
                <a:solidFill>
                  <a:schemeClr val="bg2"/>
                </a:solidFill>
                <a:latin typeface="+mj-lt"/>
              </a:rPr>
              <a:t>Ketuvim (Scriptures)</a:t>
            </a:r>
          </a:p>
          <a:p>
            <a:pPr algn="l"/>
            <a:endParaRPr lang="en-AU" sz="4000" dirty="0">
              <a:solidFill>
                <a:schemeClr val="bg2"/>
              </a:solidFill>
              <a:latin typeface="+mj-lt"/>
            </a:endParaRPr>
          </a:p>
          <a:p>
            <a:r>
              <a:rPr lang="en-AU" sz="4000" dirty="0">
                <a:solidFill>
                  <a:schemeClr val="bg2"/>
                </a:solidFill>
                <a:latin typeface="+mj-lt"/>
              </a:rPr>
              <a:t>Therefore </a:t>
            </a:r>
            <a:r>
              <a:rPr lang="en-AU" sz="4000" dirty="0" err="1">
                <a:solidFill>
                  <a:schemeClr val="bg2"/>
                </a:solidFill>
                <a:latin typeface="+mj-lt"/>
              </a:rPr>
              <a:t>TaNaKh</a:t>
            </a:r>
            <a:endParaRPr lang="en-AU" sz="4000" dirty="0">
              <a:solidFill>
                <a:schemeClr val="bg2"/>
              </a:solidFill>
              <a:latin typeface="+mj-lt"/>
            </a:endParaRPr>
          </a:p>
        </p:txBody>
      </p:sp>
    </p:spTree>
    <p:extLst>
      <p:ext uri="{BB962C8B-B14F-4D97-AF65-F5344CB8AC3E}">
        <p14:creationId xmlns:p14="http://schemas.microsoft.com/office/powerpoint/2010/main" val="54699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The Psalms &amp; the Believer of Today</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235870"/>
            <a:ext cx="9144000" cy="3202824"/>
          </a:xfrm>
        </p:spPr>
        <p:txBody>
          <a:bodyPr>
            <a:noAutofit/>
          </a:bodyPr>
          <a:lstStyle/>
          <a:p>
            <a:pPr algn="l"/>
            <a:r>
              <a:rPr lang="en-AU" sz="4000" dirty="0">
                <a:solidFill>
                  <a:schemeClr val="bg2"/>
                </a:solidFill>
                <a:effectLst/>
                <a:latin typeface="Tahoma" panose="020B0604030504040204" pitchFamily="34" charset="0"/>
                <a:ea typeface="Aptos" panose="020B0004020202020204" pitchFamily="34" charset="0"/>
              </a:rPr>
              <a:t>When you read through the Gospels, what emerges in Jesus’ thinking about His relationship to God, His own life, His affections and His emotions are all au fait with the language of the Psalms</a:t>
            </a:r>
            <a:r>
              <a:rPr lang="en-AU" sz="4000" dirty="0">
                <a:solidFill>
                  <a:schemeClr val="bg2"/>
                </a:solidFill>
                <a:latin typeface="+mj-lt"/>
              </a:rPr>
              <a:t> </a:t>
            </a:r>
          </a:p>
          <a:p>
            <a:endParaRPr lang="en-AU" sz="4000" dirty="0">
              <a:solidFill>
                <a:schemeClr val="bg2"/>
              </a:solidFill>
              <a:latin typeface="+mj-lt"/>
            </a:endParaRPr>
          </a:p>
        </p:txBody>
      </p:sp>
    </p:spTree>
    <p:extLst>
      <p:ext uri="{BB962C8B-B14F-4D97-AF65-F5344CB8AC3E}">
        <p14:creationId xmlns:p14="http://schemas.microsoft.com/office/powerpoint/2010/main" val="2714631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kumimoji="0" lang="en-AU" sz="4800" b="0" i="0" u="none" strike="noStrike" kern="1200" cap="none" spc="0" normalizeH="0" baseline="0" noProof="0" dirty="0">
                <a:ln>
                  <a:noFill/>
                </a:ln>
                <a:solidFill>
                  <a:srgbClr val="E8E8E8"/>
                </a:solidFill>
                <a:effectLst/>
                <a:uLnTx/>
                <a:uFillTx/>
                <a:latin typeface="Aptos Display" panose="02110004020202020204"/>
                <a:ea typeface="+mj-ea"/>
                <a:cs typeface="+mj-cs"/>
              </a:rPr>
              <a:t>The Psalms &amp; the Believer of Today</a:t>
            </a:r>
            <a:endParaRPr lang="en-AU" sz="4800" dirty="0">
              <a:solidFill>
                <a:schemeClr val="bg2"/>
              </a:solidFill>
            </a:endParaRP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99415" y="2028275"/>
            <a:ext cx="9144000" cy="4829725"/>
          </a:xfrm>
        </p:spPr>
        <p:txBody>
          <a:bodyPr>
            <a:noAutofit/>
          </a:bodyPr>
          <a:lstStyle/>
          <a:p>
            <a:pPr algn="l">
              <a:spcAft>
                <a:spcPts val="1200"/>
              </a:spcAft>
            </a:pPr>
            <a:r>
              <a:rPr lang="en-AU" sz="4000" dirty="0">
                <a:solidFill>
                  <a:schemeClr val="bg2"/>
                </a:solidFill>
                <a:effectLst/>
                <a:latin typeface="Tahoma" panose="020B0604030504040204" pitchFamily="34" charset="0"/>
                <a:ea typeface="Times New Roman" panose="02020603050405020304" pitchFamily="18" charset="0"/>
              </a:rPr>
              <a:t>God gives us a new vocabulary of words to use as we speak to Him </a:t>
            </a: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pPr algn="l">
              <a:spcAft>
                <a:spcPts val="1200"/>
              </a:spcAft>
            </a:pPr>
            <a:r>
              <a:rPr lang="en-AU" sz="4000" dirty="0">
                <a:solidFill>
                  <a:schemeClr val="bg2"/>
                </a:solidFill>
                <a:effectLst/>
                <a:latin typeface="Tahoma" panose="020B0604030504040204" pitchFamily="34" charset="0"/>
                <a:ea typeface="Times New Roman" panose="02020603050405020304" pitchFamily="18" charset="0"/>
              </a:rPr>
              <a:t>We look to the Psalms to enable us to express ourselves to God in every situation of life</a:t>
            </a:r>
            <a:endParaRPr lang="en-AU" sz="4000"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26709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lang="en-AU" sz="4800" dirty="0">
                <a:solidFill>
                  <a:schemeClr val="bg2"/>
                </a:solidFill>
              </a:rPr>
              <a:t>The Psalms &amp; the Believer of Today</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99415" y="2028275"/>
            <a:ext cx="9144000" cy="4829725"/>
          </a:xfrm>
        </p:spPr>
        <p:txBody>
          <a:bodyPr>
            <a:noAutofit/>
          </a:bodyPr>
          <a:lstStyle/>
          <a:p>
            <a:pPr algn="l">
              <a:spcAft>
                <a:spcPts val="1200"/>
              </a:spcAft>
            </a:pPr>
            <a:r>
              <a:rPr lang="en-AU" sz="4000" dirty="0">
                <a:solidFill>
                  <a:schemeClr val="bg2"/>
                </a:solidFill>
                <a:effectLst/>
                <a:latin typeface="Tahoma" panose="020B0604030504040204" pitchFamily="34" charset="0"/>
                <a:ea typeface="Times New Roman" panose="02020603050405020304" pitchFamily="18" charset="0"/>
              </a:rPr>
              <a:t>The Psalms should be the constant companion of the church age believer</a:t>
            </a: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pPr algn="l">
              <a:spcAft>
                <a:spcPts val="1200"/>
              </a:spcAft>
            </a:pPr>
            <a:r>
              <a:rPr lang="en-AU" sz="4000" dirty="0">
                <a:solidFill>
                  <a:schemeClr val="bg2"/>
                </a:solidFill>
                <a:latin typeface="Tahoma" panose="020B0604030504040204" pitchFamily="34" charset="0"/>
              </a:rPr>
              <a:t>Hebrew poetry is particularly well suited to express deep and strong feelings and emotions</a:t>
            </a:r>
            <a:endParaRPr lang="en-AU" sz="4000"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1007435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lang="en-AU" sz="4800" dirty="0">
                <a:solidFill>
                  <a:schemeClr val="bg2"/>
                </a:solidFill>
              </a:rPr>
              <a:t>The Psalms &amp; the Believer of Today</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99415" y="2028275"/>
            <a:ext cx="9144000" cy="4829725"/>
          </a:xfrm>
        </p:spPr>
        <p:txBody>
          <a:bodyPr>
            <a:noAutofit/>
          </a:bodyPr>
          <a:lstStyle/>
          <a:p>
            <a:pPr algn="l">
              <a:spcAft>
                <a:spcPts val="1200"/>
              </a:spcAft>
            </a:pPr>
            <a:r>
              <a:rPr lang="en-AU" sz="4000" dirty="0">
                <a:solidFill>
                  <a:schemeClr val="bg2"/>
                </a:solidFill>
                <a:effectLst/>
                <a:latin typeface="Tahoma" panose="020B0604030504040204" pitchFamily="34" charset="0"/>
                <a:ea typeface="Times New Roman" panose="02020603050405020304" pitchFamily="18" charset="0"/>
              </a:rPr>
              <a:t>The Psalms also provide us with a template of prayer language as we meditate on each verse and turn that verse into our own intimate prayer to God</a:t>
            </a: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261088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093510" y="411578"/>
            <a:ext cx="10011266" cy="983589"/>
          </a:xfrm>
        </p:spPr>
        <p:txBody>
          <a:bodyPr>
            <a:normAutofit/>
          </a:bodyPr>
          <a:lstStyle/>
          <a:p>
            <a:r>
              <a:rPr lang="en-AU" sz="4800" dirty="0">
                <a:solidFill>
                  <a:schemeClr val="bg2"/>
                </a:solidFill>
              </a:rPr>
              <a:t>The Psalms &amp; the Believer of Today</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608842" y="2439853"/>
            <a:ext cx="9144000" cy="3894959"/>
          </a:xfrm>
        </p:spPr>
        <p:txBody>
          <a:bodyPr>
            <a:noAutofit/>
          </a:bodyPr>
          <a:lstStyle/>
          <a:p>
            <a:pPr>
              <a:spcAft>
                <a:spcPts val="1200"/>
              </a:spcAft>
            </a:pPr>
            <a:r>
              <a:rPr lang="en-AU" sz="4000" dirty="0">
                <a:solidFill>
                  <a:schemeClr val="bg2"/>
                </a:solidFill>
                <a:effectLst/>
                <a:latin typeface="Tahoma" panose="020B0604030504040204" pitchFamily="34" charset="0"/>
                <a:ea typeface="Times New Roman" panose="02020603050405020304" pitchFamily="18" charset="0"/>
              </a:rPr>
              <a:t>Speaking with God in the language of the Psalms</a:t>
            </a: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spcAft>
                <a:spcPts val="1200"/>
              </a:spcAft>
            </a:pPr>
            <a:r>
              <a:rPr lang="en-AU" sz="4000" dirty="0">
                <a:solidFill>
                  <a:schemeClr val="bg2"/>
                </a:solidFill>
                <a:effectLst/>
                <a:latin typeface="Tahoma" panose="020B0604030504040204" pitchFamily="34" charset="0"/>
                <a:ea typeface="Times New Roman" panose="02020603050405020304" pitchFamily="18" charset="0"/>
              </a:rPr>
              <a:t>Next time</a:t>
            </a:r>
          </a:p>
          <a:p>
            <a:pPr algn="l">
              <a:spcAft>
                <a:spcPts val="1200"/>
              </a:spcAft>
            </a:pPr>
            <a:endParaRPr lang="en-AU" sz="4000" dirty="0">
              <a:solidFill>
                <a:schemeClr val="bg2"/>
              </a:solidFill>
              <a:effectLst/>
              <a:latin typeface="Tahoma" panose="020B0604030504040204" pitchFamily="34" charset="0"/>
              <a:ea typeface="Times New Roman" panose="02020603050405020304" pitchFamily="18" charset="0"/>
            </a:endParaRPr>
          </a:p>
          <a:p>
            <a:pPr algn="l">
              <a:spcAft>
                <a:spcPts val="1200"/>
              </a:spcAft>
            </a:pPr>
            <a:endParaRPr lang="en-AU" sz="4000" dirty="0">
              <a:solidFill>
                <a:schemeClr val="bg2"/>
              </a:solidFill>
              <a:latin typeface="Tahoma" panose="020B0604030504040204" pitchFamily="34" charset="0"/>
              <a:ea typeface="Times New Roman" panose="02020603050405020304" pitchFamily="18" charset="0"/>
            </a:endParaRPr>
          </a:p>
          <a:p>
            <a:endParaRPr lang="en-AU" sz="4000" dirty="0">
              <a:solidFill>
                <a:schemeClr val="bg2"/>
              </a:solidFill>
              <a:latin typeface="+mj-lt"/>
            </a:endParaRPr>
          </a:p>
        </p:txBody>
      </p:sp>
    </p:spTree>
    <p:extLst>
      <p:ext uri="{BB962C8B-B14F-4D97-AF65-F5344CB8AC3E}">
        <p14:creationId xmlns:p14="http://schemas.microsoft.com/office/powerpoint/2010/main" val="304129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051462"/>
          </a:xfrm>
        </p:spPr>
        <p:txBody>
          <a:bodyPr>
            <a:normAutofit/>
          </a:bodyPr>
          <a:lstStyle/>
          <a:p>
            <a:r>
              <a:rPr lang="en-AU" sz="4800" dirty="0">
                <a:solidFill>
                  <a:schemeClr val="bg2"/>
                </a:solidFill>
              </a:rPr>
              <a:t>The Hebrew Bible</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003729"/>
            <a:ext cx="9144000" cy="4269850"/>
          </a:xfrm>
        </p:spPr>
        <p:txBody>
          <a:bodyPr>
            <a:noAutofit/>
          </a:bodyPr>
          <a:lstStyle/>
          <a:p>
            <a:r>
              <a:rPr lang="en-AU" sz="4000" dirty="0">
                <a:solidFill>
                  <a:schemeClr val="bg2"/>
                </a:solidFill>
                <a:latin typeface="+mj-lt"/>
              </a:rPr>
              <a:t>The book of Psalms is part of the Ketuvim in the Hebrew bible and known as </a:t>
            </a:r>
          </a:p>
          <a:p>
            <a:endParaRPr lang="en-AU" sz="4000" dirty="0">
              <a:solidFill>
                <a:schemeClr val="bg2"/>
              </a:solidFill>
              <a:latin typeface="+mj-lt"/>
            </a:endParaRPr>
          </a:p>
          <a:p>
            <a:r>
              <a:rPr lang="en-AU" sz="4000" dirty="0">
                <a:solidFill>
                  <a:schemeClr val="bg2"/>
                </a:solidFill>
                <a:latin typeface="+mj-lt"/>
              </a:rPr>
              <a:t>Tehillim (Praises)</a:t>
            </a:r>
          </a:p>
          <a:p>
            <a:endParaRPr lang="en-AU" sz="4000" dirty="0">
              <a:solidFill>
                <a:schemeClr val="bg2"/>
              </a:solidFill>
              <a:latin typeface="+mj-lt"/>
            </a:endParaRPr>
          </a:p>
          <a:p>
            <a:r>
              <a:rPr lang="en-AU" sz="4000" dirty="0">
                <a:solidFill>
                  <a:schemeClr val="bg2"/>
                </a:solidFill>
                <a:latin typeface="+mj-lt"/>
              </a:rPr>
              <a:t>Root word from which we get hallelujah</a:t>
            </a:r>
          </a:p>
          <a:p>
            <a:endParaRPr lang="en-AU" sz="4000"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131459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Book of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734772"/>
            <a:ext cx="9144000" cy="2200162"/>
          </a:xfrm>
        </p:spPr>
        <p:txBody>
          <a:bodyPr>
            <a:noAutofit/>
          </a:bodyPr>
          <a:lstStyle/>
          <a:p>
            <a:r>
              <a:rPr lang="en-AU" sz="4000" dirty="0">
                <a:solidFill>
                  <a:schemeClr val="bg2"/>
                </a:solidFill>
                <a:latin typeface="+mj-lt"/>
              </a:rPr>
              <a:t>The Book of Psalms was originally 5 separate books </a:t>
            </a:r>
          </a:p>
          <a:p>
            <a:endParaRPr lang="en-AU" sz="4000" dirty="0">
              <a:solidFill>
                <a:schemeClr val="bg2"/>
              </a:solidFill>
              <a:latin typeface="+mj-lt"/>
            </a:endParaRP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946FED86-2134-A434-E923-C581522AEB75}"/>
              </a:ext>
            </a:extLst>
          </p:cNvPr>
          <p:cNvSpPr txBox="1"/>
          <p:nvPr/>
        </p:nvSpPr>
        <p:spPr>
          <a:xfrm>
            <a:off x="2302890" y="4403327"/>
            <a:ext cx="7586220" cy="601255"/>
          </a:xfrm>
          <a:prstGeom prst="rect">
            <a:avLst/>
          </a:prstGeom>
          <a:noFill/>
        </p:spPr>
        <p:txBody>
          <a:bodyPr wrap="square">
            <a:spAutoFit/>
          </a:bodyPr>
          <a:lstStyle/>
          <a:p>
            <a:pPr lvl="0" algn="ctr" fontAlgn="base">
              <a:lnSpc>
                <a:spcPct val="107000"/>
              </a:lnSpc>
              <a:spcAft>
                <a:spcPts val="800"/>
              </a:spcAft>
              <a:buSzPts val="1000"/>
              <a:tabLst>
                <a:tab pos="457200" algn="l"/>
              </a:tabLst>
            </a:pPr>
            <a:r>
              <a:rPr lang="en-AU" sz="3200" kern="0" dirty="0">
                <a:solidFill>
                  <a:schemeClr val="bg2"/>
                </a:solidFill>
                <a:effectLst/>
                <a:latin typeface="+mj-lt"/>
                <a:ea typeface="Times New Roman" panose="02020603050405020304" pitchFamily="18" charset="0"/>
                <a:cs typeface="Times New Roman" panose="02020603050405020304" pitchFamily="18" charset="0"/>
              </a:rPr>
              <a:t>1-41, 42-72, 73-89, 90-106 and 107-150</a:t>
            </a:r>
            <a:endParaRPr lang="en-AU" sz="3200" kern="100" dirty="0">
              <a:solidFill>
                <a:schemeClr val="bg2"/>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0894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Book of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734772"/>
            <a:ext cx="9144000" cy="2200162"/>
          </a:xfrm>
        </p:spPr>
        <p:txBody>
          <a:bodyPr>
            <a:noAutofit/>
          </a:bodyPr>
          <a:lstStyle/>
          <a:p>
            <a:r>
              <a:rPr lang="en-AU" sz="4000" dirty="0">
                <a:solidFill>
                  <a:schemeClr val="bg2"/>
                </a:solidFill>
                <a:latin typeface="+mj-lt"/>
              </a:rPr>
              <a:t>The first 4 books end with a doxology and the 5</a:t>
            </a:r>
            <a:r>
              <a:rPr lang="en-AU" sz="4000" baseline="30000" dirty="0">
                <a:solidFill>
                  <a:schemeClr val="bg2"/>
                </a:solidFill>
                <a:latin typeface="+mj-lt"/>
              </a:rPr>
              <a:t>th</a:t>
            </a:r>
            <a:r>
              <a:rPr lang="en-AU" sz="4000" dirty="0">
                <a:solidFill>
                  <a:schemeClr val="bg2"/>
                </a:solidFill>
                <a:latin typeface="+mj-lt"/>
              </a:rPr>
              <a:t> book ends in a glorious crescendo of praise that stretches from 145-150 </a:t>
            </a:r>
          </a:p>
          <a:p>
            <a:endParaRPr lang="en-AU" sz="4000"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361737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Psalms &amp; the New Testament</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451967"/>
            <a:ext cx="9144000" cy="3845137"/>
          </a:xfrm>
        </p:spPr>
        <p:txBody>
          <a:bodyPr>
            <a:noAutofit/>
          </a:bodyPr>
          <a:lstStyle/>
          <a:p>
            <a:r>
              <a:rPr lang="en-AU" sz="4000" dirty="0">
                <a:solidFill>
                  <a:schemeClr val="bg2"/>
                </a:solidFill>
                <a:latin typeface="+mj-lt"/>
              </a:rPr>
              <a:t>The New Testament is filled with </a:t>
            </a:r>
            <a:r>
              <a:rPr lang="en-AU" sz="4000" u="sng" dirty="0">
                <a:solidFill>
                  <a:schemeClr val="bg2"/>
                </a:solidFill>
                <a:latin typeface="+mj-lt"/>
              </a:rPr>
              <a:t>allusions</a:t>
            </a:r>
            <a:r>
              <a:rPr lang="en-AU" sz="4000" dirty="0">
                <a:solidFill>
                  <a:schemeClr val="bg2"/>
                </a:solidFill>
                <a:latin typeface="+mj-lt"/>
              </a:rPr>
              <a:t> to and direct quotations from the Old Testament</a:t>
            </a:r>
          </a:p>
          <a:p>
            <a:endParaRPr lang="en-AU" sz="4000" dirty="0">
              <a:solidFill>
                <a:schemeClr val="bg2"/>
              </a:solidFill>
              <a:latin typeface="+mj-lt"/>
            </a:endParaRPr>
          </a:p>
          <a:p>
            <a:r>
              <a:rPr lang="en-AU" sz="4000" dirty="0">
                <a:solidFill>
                  <a:schemeClr val="bg2"/>
                </a:solidFill>
                <a:latin typeface="+mj-lt"/>
              </a:rPr>
              <a:t>The most frequently quoted book in the New Testament are the Psalms</a:t>
            </a:r>
          </a:p>
          <a:p>
            <a:endParaRPr lang="en-AU" sz="4000" dirty="0">
              <a:solidFill>
                <a:schemeClr val="bg2"/>
              </a:solidFill>
              <a:latin typeface="+mj-lt"/>
            </a:endParaRPr>
          </a:p>
          <a:p>
            <a:endParaRPr lang="en-AU" sz="4000"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258049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115564"/>
          </a:xfrm>
        </p:spPr>
        <p:txBody>
          <a:bodyPr>
            <a:normAutofit/>
          </a:bodyPr>
          <a:lstStyle/>
          <a:p>
            <a:r>
              <a:rPr lang="en-AU" sz="4800" dirty="0">
                <a:solidFill>
                  <a:schemeClr val="bg2"/>
                </a:solidFill>
              </a:rPr>
              <a:t>The Psalmists of Israel</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1867506"/>
            <a:ext cx="9144000" cy="2200162"/>
          </a:xfrm>
        </p:spPr>
        <p:txBody>
          <a:bodyPr>
            <a:noAutofit/>
          </a:bodyPr>
          <a:lstStyle/>
          <a:p>
            <a:r>
              <a:rPr lang="en-AU" sz="4000" dirty="0">
                <a:solidFill>
                  <a:schemeClr val="bg2"/>
                </a:solidFill>
                <a:latin typeface="+mj-lt"/>
              </a:rPr>
              <a:t>David  75 </a:t>
            </a:r>
          </a:p>
          <a:p>
            <a:r>
              <a:rPr lang="en-AU" sz="4000" dirty="0">
                <a:solidFill>
                  <a:schemeClr val="bg2"/>
                </a:solidFill>
                <a:latin typeface="+mj-lt"/>
              </a:rPr>
              <a:t>Asaph 12</a:t>
            </a:r>
          </a:p>
          <a:p>
            <a:r>
              <a:rPr lang="en-AU" sz="4000" dirty="0">
                <a:solidFill>
                  <a:schemeClr val="bg2"/>
                </a:solidFill>
                <a:latin typeface="+mj-lt"/>
              </a:rPr>
              <a:t>The Sons of Korah  11</a:t>
            </a:r>
          </a:p>
          <a:p>
            <a:r>
              <a:rPr lang="en-AU" sz="4000" dirty="0">
                <a:solidFill>
                  <a:schemeClr val="bg2"/>
                </a:solidFill>
                <a:latin typeface="+mj-lt"/>
              </a:rPr>
              <a:t>Ethan  1</a:t>
            </a:r>
          </a:p>
          <a:p>
            <a:r>
              <a:rPr lang="en-AU" sz="4000" dirty="0">
                <a:solidFill>
                  <a:schemeClr val="bg2"/>
                </a:solidFill>
                <a:latin typeface="+mj-lt"/>
              </a:rPr>
              <a:t>Solomon  2</a:t>
            </a:r>
          </a:p>
          <a:p>
            <a:r>
              <a:rPr lang="en-AU" sz="4000" dirty="0">
                <a:solidFill>
                  <a:schemeClr val="bg2"/>
                </a:solidFill>
                <a:latin typeface="+mj-lt"/>
              </a:rPr>
              <a:t>Moses  2</a:t>
            </a:r>
          </a:p>
          <a:p>
            <a:r>
              <a:rPr lang="en-AU" sz="4000" dirty="0">
                <a:solidFill>
                  <a:schemeClr val="bg2"/>
                </a:solidFill>
                <a:latin typeface="+mj-lt"/>
              </a:rPr>
              <a:t>Anonymous 47</a:t>
            </a:r>
          </a:p>
          <a:p>
            <a:endParaRPr lang="en-AU" sz="4000" dirty="0">
              <a:solidFill>
                <a:schemeClr val="bg2"/>
              </a:solidFill>
              <a:latin typeface="+mj-lt"/>
            </a:endParaRPr>
          </a:p>
          <a:p>
            <a:endParaRPr lang="en-AU" sz="4000" dirty="0">
              <a:solidFill>
                <a:schemeClr val="bg2"/>
              </a:solidFill>
              <a:latin typeface="+mj-lt"/>
            </a:endParaRPr>
          </a:p>
        </p:txBody>
      </p:sp>
    </p:spTree>
    <p:extLst>
      <p:ext uri="{BB962C8B-B14F-4D97-AF65-F5344CB8AC3E}">
        <p14:creationId xmlns:p14="http://schemas.microsoft.com/office/powerpoint/2010/main" val="397551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115564"/>
          </a:xfrm>
        </p:spPr>
        <p:txBody>
          <a:bodyPr>
            <a:normAutofit/>
          </a:bodyPr>
          <a:lstStyle/>
          <a:p>
            <a:r>
              <a:rPr lang="en-AU" sz="4800" dirty="0">
                <a:solidFill>
                  <a:schemeClr val="bg2"/>
                </a:solidFill>
              </a:rPr>
              <a:t>The Purpose of the Psalms</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371600" y="2178590"/>
            <a:ext cx="9448800" cy="3053286"/>
          </a:xfrm>
        </p:spPr>
        <p:txBody>
          <a:bodyPr>
            <a:noAutofit/>
          </a:bodyPr>
          <a:lstStyle/>
          <a:p>
            <a:r>
              <a:rPr lang="en-AU" sz="4000" dirty="0">
                <a:solidFill>
                  <a:schemeClr val="bg2"/>
                </a:solidFill>
                <a:latin typeface="+mj-lt"/>
              </a:rPr>
              <a:t>They were used in ancient Israel for liturgical purposes, especially as songs of praise &amp; worship</a:t>
            </a:r>
          </a:p>
          <a:p>
            <a:endParaRPr lang="en-AU" sz="3200" dirty="0">
              <a:solidFill>
                <a:schemeClr val="bg2"/>
              </a:solidFill>
              <a:latin typeface="+mj-lt"/>
            </a:endParaRPr>
          </a:p>
          <a:p>
            <a:r>
              <a:rPr lang="en-AU" sz="3200" dirty="0">
                <a:solidFill>
                  <a:schemeClr val="bg2"/>
                </a:solidFill>
                <a:latin typeface="+mj-lt"/>
              </a:rPr>
              <a:t>(liturgical = the form in which services are conducted)</a:t>
            </a:r>
          </a:p>
          <a:p>
            <a:endParaRPr lang="en-AU" sz="4000" dirty="0">
              <a:solidFill>
                <a:schemeClr val="bg2"/>
              </a:solidFill>
              <a:latin typeface="+mj-lt"/>
            </a:endParaRPr>
          </a:p>
        </p:txBody>
      </p:sp>
    </p:spTree>
    <p:extLst>
      <p:ext uri="{BB962C8B-B14F-4D97-AF65-F5344CB8AC3E}">
        <p14:creationId xmlns:p14="http://schemas.microsoft.com/office/powerpoint/2010/main" val="60803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rry night sky">
            <a:extLst>
              <a:ext uri="{FF2B5EF4-FFF2-40B4-BE49-F238E27FC236}">
                <a16:creationId xmlns:a16="http://schemas.microsoft.com/office/drawing/2014/main" id="{1DB5F949-403F-2326-5076-0762BBB1AF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2500" y="0"/>
            <a:ext cx="10287000" cy="6858000"/>
          </a:xfrm>
          <a:prstGeom prst="rect">
            <a:avLst/>
          </a:prstGeom>
        </p:spPr>
      </p:pic>
      <p:sp>
        <p:nvSpPr>
          <p:cNvPr id="2" name="Title 1">
            <a:extLst>
              <a:ext uri="{FF2B5EF4-FFF2-40B4-BE49-F238E27FC236}">
                <a16:creationId xmlns:a16="http://schemas.microsoft.com/office/drawing/2014/main" id="{D3899979-796C-13A9-911F-0CA8A062BBA1}"/>
              </a:ext>
            </a:extLst>
          </p:cNvPr>
          <p:cNvSpPr>
            <a:spLocks noGrp="1"/>
          </p:cNvSpPr>
          <p:nvPr>
            <p:ph type="ctrTitle"/>
          </p:nvPr>
        </p:nvSpPr>
        <p:spPr>
          <a:xfrm>
            <a:off x="1524000" y="411578"/>
            <a:ext cx="9144000" cy="1511490"/>
          </a:xfrm>
        </p:spPr>
        <p:txBody>
          <a:bodyPr>
            <a:normAutofit/>
          </a:bodyPr>
          <a:lstStyle/>
          <a:p>
            <a:r>
              <a:rPr lang="en-AU" sz="4800" dirty="0">
                <a:solidFill>
                  <a:schemeClr val="bg2"/>
                </a:solidFill>
              </a:rPr>
              <a:t>The Number 5 In Hebrew Literature</a:t>
            </a:r>
          </a:p>
        </p:txBody>
      </p:sp>
      <p:sp>
        <p:nvSpPr>
          <p:cNvPr id="3" name="Subtitle 2">
            <a:extLst>
              <a:ext uri="{FF2B5EF4-FFF2-40B4-BE49-F238E27FC236}">
                <a16:creationId xmlns:a16="http://schemas.microsoft.com/office/drawing/2014/main" id="{09579ACE-8A0F-C4D0-1F2B-131BBC538872}"/>
              </a:ext>
            </a:extLst>
          </p:cNvPr>
          <p:cNvSpPr>
            <a:spLocks noGrp="1"/>
          </p:cNvSpPr>
          <p:nvPr>
            <p:ph type="subTitle" idx="1"/>
          </p:nvPr>
        </p:nvSpPr>
        <p:spPr>
          <a:xfrm>
            <a:off x="1524000" y="2734772"/>
            <a:ext cx="9144000" cy="3505772"/>
          </a:xfrm>
        </p:spPr>
        <p:txBody>
          <a:bodyPr>
            <a:noAutofit/>
          </a:bodyPr>
          <a:lstStyle/>
          <a:p>
            <a:r>
              <a:rPr lang="en-AU" sz="4000" dirty="0">
                <a:solidFill>
                  <a:schemeClr val="bg2"/>
                </a:solidFill>
                <a:latin typeface="+mj-lt"/>
              </a:rPr>
              <a:t>The Torah is made up of 5 books</a:t>
            </a:r>
          </a:p>
          <a:p>
            <a:endParaRPr lang="en-AU" sz="4000" dirty="0">
              <a:solidFill>
                <a:schemeClr val="bg2"/>
              </a:solidFill>
              <a:latin typeface="+mj-lt"/>
            </a:endParaRPr>
          </a:p>
          <a:p>
            <a:endParaRPr lang="en-AU" sz="4000" dirty="0">
              <a:solidFill>
                <a:schemeClr val="bg2"/>
              </a:solidFill>
              <a:latin typeface="+mj-lt"/>
            </a:endParaRPr>
          </a:p>
          <a:p>
            <a:endParaRPr lang="en-AU" sz="4000" dirty="0">
              <a:solidFill>
                <a:schemeClr val="bg2"/>
              </a:solidFill>
              <a:latin typeface="+mj-lt"/>
            </a:endParaRPr>
          </a:p>
          <a:p>
            <a:r>
              <a:rPr lang="en-AU" sz="4000" dirty="0">
                <a:solidFill>
                  <a:schemeClr val="bg2"/>
                </a:solidFill>
                <a:latin typeface="+mj-lt"/>
              </a:rPr>
              <a:t>The Torah is also known as the Pentateuch</a:t>
            </a:r>
          </a:p>
          <a:p>
            <a:endParaRPr lang="en-AU" sz="4000" dirty="0">
              <a:solidFill>
                <a:schemeClr val="bg2"/>
              </a:solidFill>
              <a:latin typeface="+mj-lt"/>
            </a:endParaRPr>
          </a:p>
        </p:txBody>
      </p:sp>
      <p:sp>
        <p:nvSpPr>
          <p:cNvPr id="6" name="TextBox 5">
            <a:extLst>
              <a:ext uri="{FF2B5EF4-FFF2-40B4-BE49-F238E27FC236}">
                <a16:creationId xmlns:a16="http://schemas.microsoft.com/office/drawing/2014/main" id="{946FED86-2134-A434-E923-C581522AEB75}"/>
              </a:ext>
            </a:extLst>
          </p:cNvPr>
          <p:cNvSpPr txBox="1"/>
          <p:nvPr/>
        </p:nvSpPr>
        <p:spPr>
          <a:xfrm>
            <a:off x="2686639" y="3743451"/>
            <a:ext cx="7586220" cy="1128194"/>
          </a:xfrm>
          <a:prstGeom prst="rect">
            <a:avLst/>
          </a:prstGeom>
          <a:noFill/>
        </p:spPr>
        <p:txBody>
          <a:bodyPr wrap="square">
            <a:spAutoFit/>
          </a:bodyPr>
          <a:lstStyle/>
          <a:p>
            <a:pPr lvl="0" algn="ctr" fontAlgn="base">
              <a:lnSpc>
                <a:spcPct val="107000"/>
              </a:lnSpc>
              <a:spcAft>
                <a:spcPts val="800"/>
              </a:spcAft>
              <a:buSzPts val="1000"/>
              <a:tabLst>
                <a:tab pos="457200" algn="l"/>
              </a:tabLst>
            </a:pPr>
            <a:r>
              <a:rPr lang="en-AU" sz="3200" kern="0" dirty="0">
                <a:solidFill>
                  <a:schemeClr val="bg2"/>
                </a:solidFill>
                <a:effectLst/>
                <a:latin typeface="+mj-lt"/>
                <a:ea typeface="Times New Roman" panose="02020603050405020304" pitchFamily="18" charset="0"/>
                <a:cs typeface="Times New Roman" panose="02020603050405020304" pitchFamily="18" charset="0"/>
              </a:rPr>
              <a:t>Genesis  Exodus  Leviticus  Numbers  Deuteronomy</a:t>
            </a:r>
            <a:endParaRPr lang="en-AU" sz="3200" kern="100" dirty="0">
              <a:solidFill>
                <a:schemeClr val="bg2"/>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4423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TotalTime>
  <Words>817</Words>
  <Application>Microsoft Office PowerPoint</Application>
  <PresentationFormat>Widescreen</PresentationFormat>
  <Paragraphs>112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Algerian</vt:lpstr>
      <vt:lpstr>Aptos</vt:lpstr>
      <vt:lpstr>Aptos Display</vt:lpstr>
      <vt:lpstr>Arial</vt:lpstr>
      <vt:lpstr>Tahoma</vt:lpstr>
      <vt:lpstr>Office Theme</vt:lpstr>
      <vt:lpstr>Psalm Enchanted Evening</vt:lpstr>
      <vt:lpstr>The Hebrew Bible</vt:lpstr>
      <vt:lpstr>The Hebrew Bible</vt:lpstr>
      <vt:lpstr>The Book of Psalms</vt:lpstr>
      <vt:lpstr>The Book of Psalms</vt:lpstr>
      <vt:lpstr>The Psalms &amp; the New Testament</vt:lpstr>
      <vt:lpstr>The Psalmists of Israel</vt:lpstr>
      <vt:lpstr>The Purpose of the Psalms</vt:lpstr>
      <vt:lpstr>The Number 5 In Hebrew Literature</vt:lpstr>
      <vt:lpstr>The Number 5 In Hebrew Literature</vt:lpstr>
      <vt:lpstr>The Number 5 In Hebrew Literature</vt:lpstr>
      <vt:lpstr>The Number 5 In Hebrew Literature</vt:lpstr>
      <vt:lpstr>Classification by Content of the Psalms</vt:lpstr>
      <vt:lpstr>Classification by Content of the Psalms</vt:lpstr>
      <vt:lpstr>Classification by Content of the Psalms</vt:lpstr>
      <vt:lpstr>The Supreme Reverence for the Word of God in the Psalms</vt:lpstr>
      <vt:lpstr>The Supreme Reverence for the Word of God in the Psalms</vt:lpstr>
      <vt:lpstr>The Supreme Reverence for the Word of God in the Psalms</vt:lpstr>
      <vt:lpstr>The Supreme Reverence for the Word of God in the Psalms</vt:lpstr>
      <vt:lpstr>The Psalms &amp; the Believer of Today</vt:lpstr>
      <vt:lpstr>The Psalms &amp; the Believer of Today</vt:lpstr>
      <vt:lpstr>The Psalms &amp; the Believer of Today</vt:lpstr>
      <vt:lpstr>The Psalms &amp; the Believer of Today</vt:lpstr>
      <vt:lpstr>The Psalms &amp; the Believer of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Enchanted Evening</dc:title>
  <dc:creator>Neil Davies</dc:creator>
  <cp:lastModifiedBy>Neil Davies</cp:lastModifiedBy>
  <cp:revision>4</cp:revision>
  <dcterms:created xsi:type="dcterms:W3CDTF">2024-01-14T22:53:59Z</dcterms:created>
  <dcterms:modified xsi:type="dcterms:W3CDTF">2024-01-17T05:00:02Z</dcterms:modified>
</cp:coreProperties>
</file>